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0681"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ED6CEA-6505-4D5D-854D-EDC5FDFC12C2}"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D6CEA-6505-4D5D-854D-EDC5FDFC12C2}"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D6CEA-6505-4D5D-854D-EDC5FDFC12C2}"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ED6CEA-6505-4D5D-854D-EDC5FDFC12C2}"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D6CEA-6505-4D5D-854D-EDC5FDFC12C2}"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ED6CEA-6505-4D5D-854D-EDC5FDFC12C2}"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ED6CEA-6505-4D5D-854D-EDC5FDFC12C2}" type="datetimeFigureOut">
              <a:rPr lang="en-US" smtClean="0"/>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ED6CEA-6505-4D5D-854D-EDC5FDFC12C2}"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D6CEA-6505-4D5D-854D-EDC5FDFC12C2}"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D6CEA-6505-4D5D-854D-EDC5FDFC12C2}"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D6CEA-6505-4D5D-854D-EDC5FDFC12C2}"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C35BF-635B-4CB8-8BA6-DA06E1C83F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D6CEA-6505-4D5D-854D-EDC5FDFC12C2}" type="datetimeFigureOut">
              <a:rPr lang="en-US" smtClean="0"/>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C35BF-635B-4CB8-8BA6-DA06E1C83F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ikihow.com/Prepare-for-a-Swim-Me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200"/>
            <a:ext cx="9144000" cy="3724096"/>
          </a:xfrm>
          <a:prstGeom prst="rect">
            <a:avLst/>
          </a:prstGeom>
        </p:spPr>
        <p:txBody>
          <a:bodyPr wrap="square">
            <a:spAutoFit/>
          </a:bodyPr>
          <a:lstStyle/>
          <a:p>
            <a:r>
              <a:rPr lang="en-US" sz="4800" b="1" dirty="0" smtClean="0">
                <a:hlinkClick r:id="rId2"/>
              </a:rPr>
              <a:t>  How </a:t>
            </a:r>
            <a:r>
              <a:rPr lang="en-US" sz="4800" b="1" dirty="0">
                <a:hlinkClick r:id="rId2"/>
              </a:rPr>
              <a:t>to Prepare for a Swim </a:t>
            </a:r>
            <a:r>
              <a:rPr lang="en-US" sz="4800" b="1" dirty="0" smtClean="0">
                <a:hlinkClick r:id="rId2"/>
              </a:rPr>
              <a:t>Meet</a:t>
            </a:r>
            <a:endParaRPr lang="en-US" sz="4800" b="1" dirty="0"/>
          </a:p>
          <a:p>
            <a:endParaRPr lang="en-US" sz="2000" b="1" dirty="0" smtClean="0"/>
          </a:p>
          <a:p>
            <a:r>
              <a:rPr lang="en-US" sz="2000" b="1" dirty="0" smtClean="0"/>
              <a:t> Three Parts:  </a:t>
            </a:r>
          </a:p>
          <a:p>
            <a:r>
              <a:rPr lang="en-US" sz="2000" b="1" dirty="0"/>
              <a:t> </a:t>
            </a:r>
            <a:r>
              <a:rPr lang="en-US" sz="2000" b="1" dirty="0" smtClean="0"/>
              <a:t>        1. </a:t>
            </a:r>
            <a:r>
              <a:rPr lang="en-US" sz="2000" b="1" dirty="0" smtClean="0">
                <a:hlinkClick r:id="rId2"/>
              </a:rPr>
              <a:t>Preparation </a:t>
            </a:r>
            <a:r>
              <a:rPr lang="en-US" sz="2000" b="1" dirty="0">
                <a:hlinkClick r:id="rId2"/>
              </a:rPr>
              <a:t>the day </a:t>
            </a:r>
            <a:r>
              <a:rPr lang="en-US" sz="2000" b="1" dirty="0" smtClean="0">
                <a:hlinkClick r:id="rId2"/>
              </a:rPr>
              <a:t>before</a:t>
            </a:r>
            <a:r>
              <a:rPr lang="en-US" sz="2000" b="1" dirty="0" smtClean="0"/>
              <a:t>  2. </a:t>
            </a:r>
            <a:r>
              <a:rPr lang="en-US" sz="2000" b="1" dirty="0" smtClean="0">
                <a:hlinkClick r:id="rId2"/>
              </a:rPr>
              <a:t>Preparation </a:t>
            </a:r>
            <a:r>
              <a:rPr lang="en-US" sz="2000" b="1" dirty="0">
                <a:hlinkClick r:id="rId2"/>
              </a:rPr>
              <a:t>on the </a:t>
            </a:r>
            <a:r>
              <a:rPr lang="en-US" sz="2000" b="1" dirty="0" smtClean="0">
                <a:hlinkClick r:id="rId2"/>
              </a:rPr>
              <a:t>day</a:t>
            </a:r>
            <a:r>
              <a:rPr lang="en-US" sz="2000" b="1" dirty="0" smtClean="0"/>
              <a:t>  3.  </a:t>
            </a:r>
            <a:r>
              <a:rPr lang="en-US" sz="2000" b="1" dirty="0" smtClean="0">
                <a:hlinkClick r:id="rId2"/>
              </a:rPr>
              <a:t>Swimming</a:t>
            </a:r>
            <a:endParaRPr lang="en-US" sz="2000" b="1" dirty="0" smtClean="0"/>
          </a:p>
          <a:p>
            <a:endParaRPr lang="en-US" sz="2000" b="1" dirty="0"/>
          </a:p>
          <a:p>
            <a:r>
              <a:rPr lang="en-US" dirty="0">
                <a:latin typeface="Arial Rounded MT Bold" pitchFamily="34" charset="0"/>
              </a:rPr>
              <a:t>Swim meets test swimmers' strength, technique, and concentration in a highly competitive environment. To do your best at a swim meet, it's important to ensure that you're well-rested, yet alert and full of energy when your meet starts. Doing this requires planning and effort on your part, but it's worth it - being in tip-top shape at your meet can make the difference between a good performance and a great 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4000"/>
            <a:ext cx="6477000" cy="1200329"/>
          </a:xfrm>
          <a:prstGeom prst="rect">
            <a:avLst/>
          </a:prstGeom>
        </p:spPr>
        <p:txBody>
          <a:bodyPr wrap="square">
            <a:spAutoFit/>
          </a:bodyPr>
          <a:lstStyle/>
          <a:p>
            <a:r>
              <a:rPr lang="en-US" b="1" dirty="0" smtClean="0">
                <a:solidFill>
                  <a:srgbClr val="FF0000"/>
                </a:solidFill>
                <a:latin typeface="Arial Unicode MS" pitchFamily="34" charset="-128"/>
                <a:ea typeface="Arial Unicode MS" pitchFamily="34" charset="-128"/>
                <a:cs typeface="Arial Unicode MS" pitchFamily="34" charset="-128"/>
              </a:rPr>
              <a:t>4</a:t>
            </a:r>
          </a:p>
          <a:p>
            <a:r>
              <a:rPr lang="en-US" b="1" dirty="0" smtClean="0">
                <a:solidFill>
                  <a:srgbClr val="FF0000"/>
                </a:solidFill>
                <a:latin typeface="Arial Unicode MS" pitchFamily="34" charset="-128"/>
                <a:ea typeface="Arial Unicode MS" pitchFamily="34" charset="-128"/>
                <a:cs typeface="Arial Unicode MS" pitchFamily="34" charset="-128"/>
              </a:rPr>
              <a:t>Put on sunscreen if outside.</a:t>
            </a:r>
            <a:r>
              <a:rPr lang="en-US" dirty="0" smtClean="0">
                <a:latin typeface="Arial Unicode MS" pitchFamily="34" charset="-128"/>
                <a:ea typeface="Arial Unicode MS" pitchFamily="34" charset="-128"/>
                <a:cs typeface="Arial Unicode MS" pitchFamily="34" charset="-128"/>
              </a:rPr>
              <a:t> Remember, put it on after coaches register you first,  it takes 30 minutes to soak in. You don't want goggle tans, that's for certain.</a:t>
            </a:r>
            <a:endParaRPr lang="en-US" dirty="0">
              <a:latin typeface="Arial Unicode MS" pitchFamily="34" charset="-128"/>
              <a:ea typeface="Arial Unicode MS" pitchFamily="34" charset="-128"/>
              <a:cs typeface="Arial Unicode MS" pitchFamily="34" charset="-128"/>
            </a:endParaRPr>
          </a:p>
        </p:txBody>
      </p:sp>
      <p:pic>
        <p:nvPicPr>
          <p:cNvPr id="23554" name="Picture 2" descr="Prepare for a Swim Meet Step 9 Version 2.jpg"/>
          <p:cNvPicPr>
            <a:picLocks noChangeAspect="1" noChangeArrowheads="1"/>
          </p:cNvPicPr>
          <p:nvPr/>
        </p:nvPicPr>
        <p:blipFill>
          <a:blip r:embed="rId2" cstate="print"/>
          <a:srcRect/>
          <a:stretch>
            <a:fillRect/>
          </a:stretch>
        </p:blipFill>
        <p:spPr bwMode="auto">
          <a:xfrm>
            <a:off x="990600" y="381000"/>
            <a:ext cx="6381750" cy="47910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repare for a Swim Meet Step 10 Version 2.jpg"/>
          <p:cNvPicPr>
            <a:picLocks noChangeAspect="1" noChangeArrowheads="1"/>
          </p:cNvPicPr>
          <p:nvPr/>
        </p:nvPicPr>
        <p:blipFill>
          <a:blip r:embed="rId2" cstate="print"/>
          <a:srcRect/>
          <a:stretch>
            <a:fillRect/>
          </a:stretch>
        </p:blipFill>
        <p:spPr bwMode="auto">
          <a:xfrm>
            <a:off x="1219200" y="457200"/>
            <a:ext cx="6381750" cy="4791076"/>
          </a:xfrm>
          <a:prstGeom prst="rect">
            <a:avLst/>
          </a:prstGeom>
          <a:noFill/>
        </p:spPr>
      </p:pic>
      <p:sp>
        <p:nvSpPr>
          <p:cNvPr id="3" name="Rectangle 2"/>
          <p:cNvSpPr/>
          <p:nvPr/>
        </p:nvSpPr>
        <p:spPr>
          <a:xfrm>
            <a:off x="838200" y="5334000"/>
            <a:ext cx="7467600" cy="1200329"/>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5</a:t>
            </a:r>
          </a:p>
          <a:p>
            <a:r>
              <a:rPr lang="en-US" b="1" dirty="0">
                <a:solidFill>
                  <a:srgbClr val="FF0000"/>
                </a:solidFill>
                <a:latin typeface="Arial Unicode MS" pitchFamily="34" charset="-128"/>
                <a:ea typeface="Arial Unicode MS" pitchFamily="34" charset="-128"/>
                <a:cs typeface="Arial Unicode MS" pitchFamily="34" charset="-128"/>
              </a:rPr>
              <a:t>Listen to some good pump up music.</a:t>
            </a:r>
            <a:r>
              <a:rPr lang="en-US" dirty="0">
                <a:latin typeface="Arial Unicode MS" pitchFamily="34" charset="-128"/>
                <a:ea typeface="Arial Unicode MS" pitchFamily="34" charset="-128"/>
                <a:cs typeface="Arial Unicode MS" pitchFamily="34" charset="-128"/>
              </a:rPr>
              <a:t> Plug in your iPod or phone and listen to your favorite mix of tunes. Dance if want but don't wear yourself out.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repare for a Swim Meet Step 11.jpg"/>
          <p:cNvPicPr>
            <a:picLocks noChangeAspect="1" noChangeArrowheads="1"/>
          </p:cNvPicPr>
          <p:nvPr/>
        </p:nvPicPr>
        <p:blipFill>
          <a:blip r:embed="rId2" cstate="print"/>
          <a:srcRect/>
          <a:stretch>
            <a:fillRect/>
          </a:stretch>
        </p:blipFill>
        <p:spPr bwMode="auto">
          <a:xfrm>
            <a:off x="1295400" y="381000"/>
            <a:ext cx="6096000" cy="4576550"/>
          </a:xfrm>
          <a:prstGeom prst="rect">
            <a:avLst/>
          </a:prstGeom>
          <a:noFill/>
        </p:spPr>
      </p:pic>
      <p:sp>
        <p:nvSpPr>
          <p:cNvPr id="3" name="Rectangle 2"/>
          <p:cNvSpPr/>
          <p:nvPr/>
        </p:nvSpPr>
        <p:spPr>
          <a:xfrm>
            <a:off x="457200" y="4876800"/>
            <a:ext cx="8229600" cy="1754326"/>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6</a:t>
            </a:r>
          </a:p>
          <a:p>
            <a:r>
              <a:rPr lang="en-US" b="1" dirty="0">
                <a:solidFill>
                  <a:srgbClr val="FF0000"/>
                </a:solidFill>
                <a:latin typeface="Arial Unicode MS" pitchFamily="34" charset="-128"/>
                <a:ea typeface="Arial Unicode MS" pitchFamily="34" charset="-128"/>
                <a:cs typeface="Arial Unicode MS" pitchFamily="34" charset="-128"/>
              </a:rPr>
              <a:t>Drink plenty of liquids.</a:t>
            </a:r>
            <a:r>
              <a:rPr lang="en-US" dirty="0">
                <a:solidFill>
                  <a:srgbClr val="FF0000"/>
                </a:solidFill>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Electrolyte drinks and water are the best liquids. Many people think that </a:t>
            </a:r>
            <a:r>
              <a:rPr lang="en-US" b="1" dirty="0">
                <a:latin typeface="Arial Unicode MS" pitchFamily="34" charset="-128"/>
                <a:ea typeface="Arial Unicode MS" pitchFamily="34" charset="-128"/>
                <a:cs typeface="Arial Unicode MS" pitchFamily="34" charset="-128"/>
              </a:rPr>
              <a:t>Gatorade</a:t>
            </a:r>
            <a:r>
              <a:rPr lang="en-US" dirty="0">
                <a:latin typeface="Arial Unicode MS" pitchFamily="34" charset="-128"/>
                <a:ea typeface="Arial Unicode MS" pitchFamily="34" charset="-128"/>
                <a:cs typeface="Arial Unicode MS" pitchFamily="34" charset="-128"/>
              </a:rPr>
              <a:t> is good but it is high in sugar (but can still help). Only drink this five minutes before an event. Drink plenty throughout the day and during the meet. Lack of liquids do affect your performance as well, even before you feel thirsty.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52400"/>
            <a:ext cx="3703258" cy="523220"/>
          </a:xfrm>
          <a:prstGeom prst="rect">
            <a:avLst/>
          </a:prstGeom>
        </p:spPr>
        <p:txBody>
          <a:bodyPr wrap="none">
            <a:spAutoFit/>
          </a:bodyPr>
          <a:lstStyle/>
          <a:p>
            <a:r>
              <a:rPr lang="en-US" sz="2800" b="1" dirty="0" smtClean="0">
                <a:solidFill>
                  <a:srgbClr val="FF0000"/>
                </a:solidFill>
                <a:latin typeface="Arial Unicode MS" pitchFamily="34" charset="-128"/>
                <a:ea typeface="Arial Unicode MS" pitchFamily="34" charset="-128"/>
                <a:cs typeface="Arial Unicode MS" pitchFamily="34" charset="-128"/>
              </a:rPr>
              <a:t>Part 3 of 3: Swimming</a:t>
            </a:r>
            <a:endParaRPr lang="en-US" sz="2800" dirty="0">
              <a:solidFill>
                <a:srgbClr val="FF0000"/>
              </a:solidFill>
              <a:latin typeface="Arial Unicode MS" pitchFamily="34" charset="-128"/>
              <a:ea typeface="Arial Unicode MS" pitchFamily="34" charset="-128"/>
              <a:cs typeface="Arial Unicode MS" pitchFamily="34" charset="-128"/>
            </a:endParaRPr>
          </a:p>
        </p:txBody>
      </p:sp>
      <p:pic>
        <p:nvPicPr>
          <p:cNvPr id="26626" name="Picture 2" descr="Prepare for a Swim Meet Step 12.jpg"/>
          <p:cNvPicPr>
            <a:picLocks noChangeAspect="1" noChangeArrowheads="1"/>
          </p:cNvPicPr>
          <p:nvPr/>
        </p:nvPicPr>
        <p:blipFill>
          <a:blip r:embed="rId2" cstate="print"/>
          <a:srcRect/>
          <a:stretch>
            <a:fillRect/>
          </a:stretch>
        </p:blipFill>
        <p:spPr bwMode="auto">
          <a:xfrm>
            <a:off x="1600200" y="914400"/>
            <a:ext cx="5772150" cy="4333421"/>
          </a:xfrm>
          <a:prstGeom prst="rect">
            <a:avLst/>
          </a:prstGeom>
          <a:noFill/>
        </p:spPr>
      </p:pic>
      <p:sp>
        <p:nvSpPr>
          <p:cNvPr id="4" name="Rectangle 3"/>
          <p:cNvSpPr/>
          <p:nvPr/>
        </p:nvSpPr>
        <p:spPr>
          <a:xfrm>
            <a:off x="381000" y="5105400"/>
            <a:ext cx="8229600" cy="1477328"/>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1</a:t>
            </a:r>
          </a:p>
          <a:p>
            <a:r>
              <a:rPr lang="en-US" b="1" dirty="0">
                <a:solidFill>
                  <a:srgbClr val="FF0000"/>
                </a:solidFill>
                <a:latin typeface="Arial Unicode MS" pitchFamily="34" charset="-128"/>
                <a:ea typeface="Arial Unicode MS" pitchFamily="34" charset="-128"/>
                <a:cs typeface="Arial Unicode MS" pitchFamily="34" charset="-128"/>
              </a:rPr>
              <a:t>Focus on the things that you can control vs. the things you can not control.</a:t>
            </a:r>
            <a:r>
              <a:rPr lang="en-US" dirty="0">
                <a:latin typeface="Arial Unicode MS" pitchFamily="34" charset="-128"/>
                <a:ea typeface="Arial Unicode MS" pitchFamily="34" charset="-128"/>
                <a:cs typeface="Arial Unicode MS" pitchFamily="34" charset="-128"/>
              </a:rPr>
              <a:t> '</a:t>
            </a:r>
            <a:r>
              <a:rPr lang="en-US" i="1" dirty="0">
                <a:latin typeface="Arial Unicode MS" pitchFamily="34" charset="-128"/>
                <a:ea typeface="Arial Unicode MS" pitchFamily="34" charset="-128"/>
                <a:cs typeface="Arial Unicode MS" pitchFamily="34" charset="-128"/>
              </a:rPr>
              <a:t>You </a:t>
            </a:r>
            <a:r>
              <a:rPr lang="en-US" b="1" i="1" dirty="0">
                <a:latin typeface="Arial Unicode MS" pitchFamily="34" charset="-128"/>
                <a:ea typeface="Arial Unicode MS" pitchFamily="34" charset="-128"/>
                <a:cs typeface="Arial Unicode MS" pitchFamily="34" charset="-128"/>
              </a:rPr>
              <a:t>can</a:t>
            </a:r>
            <a:r>
              <a:rPr lang="en-US" dirty="0">
                <a:latin typeface="Arial Unicode MS" pitchFamily="34" charset="-128"/>
                <a:ea typeface="Arial Unicode MS" pitchFamily="34" charset="-128"/>
                <a:cs typeface="Arial Unicode MS" pitchFamily="34" charset="-128"/>
              </a:rPr>
              <a:t> </a:t>
            </a:r>
            <a:r>
              <a:rPr lang="en-US" b="1" dirty="0">
                <a:latin typeface="Arial Unicode MS" pitchFamily="34" charset="-128"/>
                <a:ea typeface="Arial Unicode MS" pitchFamily="34" charset="-128"/>
                <a:cs typeface="Arial Unicode MS" pitchFamily="34" charset="-128"/>
              </a:rPr>
              <a:t>control your start and your turn, you can not control the size or speed of your opponent. You</a:t>
            </a:r>
            <a:r>
              <a:rPr lang="en-US" dirty="0">
                <a:latin typeface="Arial Unicode MS" pitchFamily="34" charset="-128"/>
                <a:ea typeface="Arial Unicode MS" pitchFamily="34" charset="-128"/>
                <a:cs typeface="Arial Unicode MS" pitchFamily="34" charset="-128"/>
              </a:rPr>
              <a:t> can </a:t>
            </a:r>
            <a:r>
              <a:rPr lang="en-US" i="1" dirty="0">
                <a:latin typeface="Arial Unicode MS" pitchFamily="34" charset="-128"/>
                <a:ea typeface="Arial Unicode MS" pitchFamily="34" charset="-128"/>
                <a:cs typeface="Arial Unicode MS" pitchFamily="34" charset="-128"/>
              </a:rPr>
              <a:t>control what you eat before your race, you can not control the traffic on the way to the meet</a:t>
            </a:r>
            <a:r>
              <a:rPr lang="en-US" dirty="0">
                <a:latin typeface="Arial Unicode MS" pitchFamily="34" charset="-128"/>
                <a:ea typeface="Arial Unicode MS" pitchFamily="34" charset="-128"/>
                <a:cs typeface="Arial Unicode MS" pitchFamily="34" charset="-12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repare for a Swim Meet Step 13.jpg"/>
          <p:cNvPicPr>
            <a:picLocks noChangeAspect="1" noChangeArrowheads="1"/>
          </p:cNvPicPr>
          <p:nvPr/>
        </p:nvPicPr>
        <p:blipFill>
          <a:blip r:embed="rId2" cstate="print"/>
          <a:srcRect/>
          <a:stretch>
            <a:fillRect/>
          </a:stretch>
        </p:blipFill>
        <p:spPr bwMode="auto">
          <a:xfrm>
            <a:off x="1371600" y="228600"/>
            <a:ext cx="6381750" cy="4791076"/>
          </a:xfrm>
          <a:prstGeom prst="rect">
            <a:avLst/>
          </a:prstGeom>
          <a:noFill/>
        </p:spPr>
      </p:pic>
      <p:sp>
        <p:nvSpPr>
          <p:cNvPr id="3" name="Rectangle 2"/>
          <p:cNvSpPr/>
          <p:nvPr/>
        </p:nvSpPr>
        <p:spPr>
          <a:xfrm>
            <a:off x="457200" y="5105400"/>
            <a:ext cx="8001000" cy="1477328"/>
          </a:xfrm>
          <a:prstGeom prst="rect">
            <a:avLst/>
          </a:prstGeom>
        </p:spPr>
        <p:txBody>
          <a:bodyPr wrap="square">
            <a:spAutoFit/>
          </a:bodyPr>
          <a:lstStyle/>
          <a:p>
            <a:r>
              <a:rPr lang="en-US" b="1" dirty="0">
                <a:solidFill>
                  <a:srgbClr val="FF0000"/>
                </a:solidFill>
                <a:latin typeface="Arial Rounded MT Bold" pitchFamily="34" charset="0"/>
              </a:rPr>
              <a:t>2</a:t>
            </a:r>
          </a:p>
          <a:p>
            <a:r>
              <a:rPr lang="en-US" b="1" dirty="0">
                <a:solidFill>
                  <a:srgbClr val="FF0000"/>
                </a:solidFill>
                <a:latin typeface="Arial Rounded MT Bold" pitchFamily="34" charset="0"/>
              </a:rPr>
              <a:t>Visualize your race.</a:t>
            </a:r>
            <a:r>
              <a:rPr lang="en-US" dirty="0">
                <a:latin typeface="Arial Rounded MT Bold" pitchFamily="34" charset="0"/>
              </a:rPr>
              <a:t> Sit down somewhere quiet, and visualize the race from the moment you're up on the block to the moment you hit the wall. Visualize the exact time that you want to see on the time board. This helps keep a positive attitude.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repare for a Swim Meet Step 14.jpg"/>
          <p:cNvPicPr>
            <a:picLocks noChangeAspect="1" noChangeArrowheads="1"/>
          </p:cNvPicPr>
          <p:nvPr/>
        </p:nvPicPr>
        <p:blipFill>
          <a:blip r:embed="rId2" cstate="print"/>
          <a:srcRect/>
          <a:stretch>
            <a:fillRect/>
          </a:stretch>
        </p:blipFill>
        <p:spPr bwMode="auto">
          <a:xfrm>
            <a:off x="1295400" y="304800"/>
            <a:ext cx="6381750" cy="4791076"/>
          </a:xfrm>
          <a:prstGeom prst="rect">
            <a:avLst/>
          </a:prstGeom>
          <a:noFill/>
        </p:spPr>
      </p:pic>
      <p:sp>
        <p:nvSpPr>
          <p:cNvPr id="3" name="Rectangle 2"/>
          <p:cNvSpPr/>
          <p:nvPr/>
        </p:nvSpPr>
        <p:spPr>
          <a:xfrm>
            <a:off x="685800" y="5105400"/>
            <a:ext cx="7772400" cy="1477328"/>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3</a:t>
            </a:r>
          </a:p>
          <a:p>
            <a:r>
              <a:rPr lang="en-US" b="1" dirty="0">
                <a:solidFill>
                  <a:srgbClr val="FF0000"/>
                </a:solidFill>
                <a:latin typeface="Arial Unicode MS" pitchFamily="34" charset="-128"/>
                <a:ea typeface="Arial Unicode MS" pitchFamily="34" charset="-128"/>
                <a:cs typeface="Arial Unicode MS" pitchFamily="34" charset="-128"/>
              </a:rPr>
              <a:t>Get in the zone.</a:t>
            </a:r>
            <a:r>
              <a:rPr lang="en-US" dirty="0">
                <a:latin typeface="Arial Unicode MS" pitchFamily="34" charset="-128"/>
                <a:ea typeface="Arial Unicode MS" pitchFamily="34" charset="-128"/>
                <a:cs typeface="Arial Unicode MS" pitchFamily="34" charset="-128"/>
              </a:rPr>
              <a:t> Depending on what kind of person you are, you may want to get pumped. Do a super intense, but quick pre-race for 30 seconds of push-ups, jumping jacks, or </a:t>
            </a:r>
            <a:r>
              <a:rPr lang="en-US" dirty="0" smtClean="0">
                <a:latin typeface="Arial Unicode MS" pitchFamily="34" charset="-128"/>
                <a:ea typeface="Arial Unicode MS" pitchFamily="34" charset="-128"/>
                <a:cs typeface="Arial Unicode MS" pitchFamily="34" charset="-128"/>
              </a:rPr>
              <a:t>anything's </a:t>
            </a:r>
            <a:r>
              <a:rPr lang="en-US" dirty="0">
                <a:latin typeface="Arial Unicode MS" pitchFamily="34" charset="-128"/>
                <a:ea typeface="Arial Unicode MS" pitchFamily="34" charset="-128"/>
                <a:cs typeface="Arial Unicode MS" pitchFamily="34" charset="-128"/>
              </a:rPr>
              <a:t>that suits you to get you going, 10 minutes before your race.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repare for a Swim Meet Step 15.jpg"/>
          <p:cNvPicPr>
            <a:picLocks noChangeAspect="1" noChangeArrowheads="1"/>
          </p:cNvPicPr>
          <p:nvPr/>
        </p:nvPicPr>
        <p:blipFill>
          <a:blip r:embed="rId2" cstate="print"/>
          <a:srcRect/>
          <a:stretch>
            <a:fillRect/>
          </a:stretch>
        </p:blipFill>
        <p:spPr bwMode="auto">
          <a:xfrm>
            <a:off x="1600200" y="304800"/>
            <a:ext cx="5562600" cy="4176102"/>
          </a:xfrm>
          <a:prstGeom prst="rect">
            <a:avLst/>
          </a:prstGeom>
          <a:noFill/>
        </p:spPr>
      </p:pic>
      <p:sp>
        <p:nvSpPr>
          <p:cNvPr id="3" name="Rectangle 2"/>
          <p:cNvSpPr/>
          <p:nvPr/>
        </p:nvSpPr>
        <p:spPr>
          <a:xfrm>
            <a:off x="304800" y="4343400"/>
            <a:ext cx="8382000" cy="2308324"/>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4</a:t>
            </a:r>
          </a:p>
          <a:p>
            <a:r>
              <a:rPr lang="en-US" b="1" dirty="0">
                <a:solidFill>
                  <a:srgbClr val="FF0000"/>
                </a:solidFill>
                <a:latin typeface="Arial Unicode MS" pitchFamily="34" charset="-128"/>
                <a:ea typeface="Arial Unicode MS" pitchFamily="34" charset="-128"/>
                <a:cs typeface="Arial Unicode MS" pitchFamily="34" charset="-128"/>
              </a:rPr>
              <a:t>Get in the pool and swim.</a:t>
            </a:r>
            <a:r>
              <a:rPr lang="en-US" dirty="0">
                <a:latin typeface="Arial Unicode MS" pitchFamily="34" charset="-128"/>
                <a:ea typeface="Arial Unicode MS" pitchFamily="34" charset="-128"/>
                <a:cs typeface="Arial Unicode MS" pitchFamily="34" charset="-128"/>
              </a:rPr>
              <a:t> Don't tire yourself out, or go too fast. Get in and stretch out and get a feel for the water. Drills are great for </a:t>
            </a:r>
            <a:r>
              <a:rPr lang="en-US" dirty="0" err="1">
                <a:latin typeface="Arial Unicode MS" pitchFamily="34" charset="-128"/>
                <a:ea typeface="Arial Unicode MS" pitchFamily="34" charset="-128"/>
                <a:cs typeface="Arial Unicode MS" pitchFamily="34" charset="-128"/>
              </a:rPr>
              <a:t>this.If</a:t>
            </a:r>
            <a:r>
              <a:rPr lang="en-US" dirty="0">
                <a:latin typeface="Arial Unicode MS" pitchFamily="34" charset="-128"/>
                <a:ea typeface="Arial Unicode MS" pitchFamily="34" charset="-128"/>
                <a:cs typeface="Arial Unicode MS" pitchFamily="34" charset="-128"/>
              </a:rPr>
              <a:t> you do feel the need to go fast, do a short hard set but don't go over 80 percent of your maximum speed. Make sure your intervals give you a good amount of rest. This will get the blood flowing, you will get a feel for your stroke, and you will remain rested for your big meet. The point is you need to </a:t>
            </a:r>
            <a:r>
              <a:rPr lang="en-US" b="1" dirty="0">
                <a:latin typeface="Arial Unicode MS" pitchFamily="34" charset="-128"/>
                <a:ea typeface="Arial Unicode MS" pitchFamily="34" charset="-128"/>
                <a:cs typeface="Arial Unicode MS" pitchFamily="34" charset="-128"/>
              </a:rPr>
              <a:t>conserve your energy</a:t>
            </a:r>
            <a:r>
              <a:rPr lang="en-US" dirty="0">
                <a:latin typeface="Arial Unicode MS" pitchFamily="34" charset="-128"/>
                <a:ea typeface="Arial Unicode MS" pitchFamily="34" charset="-128"/>
                <a:cs typeface="Arial Unicode MS" pitchFamily="34" charset="-128"/>
              </a:rPr>
              <a:t> while keeping your body conditioned at the same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032421"/>
          </a:xfrm>
          <a:prstGeom prst="rect">
            <a:avLst/>
          </a:prstGeom>
        </p:spPr>
        <p:txBody>
          <a:bodyPr wrap="square">
            <a:spAutoFit/>
          </a:bodyPr>
          <a:lstStyle/>
          <a:p>
            <a:r>
              <a:rPr lang="en-US" b="1" dirty="0" smtClean="0">
                <a:solidFill>
                  <a:srgbClr val="FF0000"/>
                </a:solidFill>
                <a:latin typeface="Arial Unicode MS" pitchFamily="34" charset="-128"/>
                <a:ea typeface="Arial Unicode MS" pitchFamily="34" charset="-128"/>
                <a:cs typeface="Arial Unicode MS" pitchFamily="34" charset="-128"/>
              </a:rPr>
              <a:t>Tips</a:t>
            </a:r>
          </a:p>
          <a:p>
            <a:endParaRPr lang="en-US" b="1"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 </a:t>
            </a:r>
            <a:r>
              <a:rPr lang="en-US" sz="1400" dirty="0" smtClean="0">
                <a:latin typeface="Arial Unicode MS" pitchFamily="34" charset="-128"/>
                <a:ea typeface="Arial Unicode MS" pitchFamily="34" charset="-128"/>
                <a:cs typeface="Arial Unicode MS" pitchFamily="34" charset="-128"/>
              </a:rPr>
              <a:t>Just </a:t>
            </a:r>
            <a:r>
              <a:rPr lang="en-US" sz="1400" dirty="0">
                <a:latin typeface="Arial Unicode MS" pitchFamily="34" charset="-128"/>
                <a:ea typeface="Arial Unicode MS" pitchFamily="34" charset="-128"/>
                <a:cs typeface="Arial Unicode MS" pitchFamily="34" charset="-128"/>
              </a:rPr>
              <a:t>relax, don't stress out over anything, and enjoy yourself, meets are a good opportunity to bond with friends and make new ones</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2. </a:t>
            </a:r>
            <a:r>
              <a:rPr lang="en-US" sz="1400" dirty="0" smtClean="0">
                <a:latin typeface="Arial Unicode MS" pitchFamily="34" charset="-128"/>
                <a:ea typeface="Arial Unicode MS" pitchFamily="34" charset="-128"/>
                <a:cs typeface="Arial Unicode MS" pitchFamily="34" charset="-128"/>
              </a:rPr>
              <a:t>Don't </a:t>
            </a:r>
            <a:r>
              <a:rPr lang="en-US" sz="1400" dirty="0">
                <a:latin typeface="Arial Unicode MS" pitchFamily="34" charset="-128"/>
                <a:ea typeface="Arial Unicode MS" pitchFamily="34" charset="-128"/>
                <a:cs typeface="Arial Unicode MS" pitchFamily="34" charset="-128"/>
              </a:rPr>
              <a:t>get too nervous. It may affect your performance</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3. </a:t>
            </a:r>
            <a:r>
              <a:rPr lang="en-US" sz="1400" dirty="0" smtClean="0">
                <a:latin typeface="Arial Unicode MS" pitchFamily="34" charset="-128"/>
                <a:ea typeface="Arial Unicode MS" pitchFamily="34" charset="-128"/>
                <a:cs typeface="Arial Unicode MS" pitchFamily="34" charset="-128"/>
              </a:rPr>
              <a:t>Don't </a:t>
            </a:r>
            <a:r>
              <a:rPr lang="en-US" sz="1400" dirty="0">
                <a:latin typeface="Arial Unicode MS" pitchFamily="34" charset="-128"/>
                <a:ea typeface="Arial Unicode MS" pitchFamily="34" charset="-128"/>
                <a:cs typeface="Arial Unicode MS" pitchFamily="34" charset="-128"/>
              </a:rPr>
              <a:t>stress yourself in practice if it is the day before</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4. </a:t>
            </a:r>
            <a:r>
              <a:rPr lang="en-US" sz="1400" dirty="0" smtClean="0">
                <a:latin typeface="Arial Unicode MS" pitchFamily="34" charset="-128"/>
                <a:ea typeface="Arial Unicode MS" pitchFamily="34" charset="-128"/>
                <a:cs typeface="Arial Unicode MS" pitchFamily="34" charset="-128"/>
              </a:rPr>
              <a:t>It's </a:t>
            </a:r>
            <a:r>
              <a:rPr lang="en-US" sz="1400" dirty="0">
                <a:latin typeface="Arial Unicode MS" pitchFamily="34" charset="-128"/>
                <a:ea typeface="Arial Unicode MS" pitchFamily="34" charset="-128"/>
                <a:cs typeface="Arial Unicode MS" pitchFamily="34" charset="-128"/>
              </a:rPr>
              <a:t>a good idea to elevate your feet for about an hour while you're resting. Lay on your back and put your feet up on a chair. Breathe slowly and deeply. Now is a good time to do visualization of your race strategies or relaxation exercises</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5. </a:t>
            </a:r>
            <a:r>
              <a:rPr lang="en-US" sz="1400" dirty="0" smtClean="0">
                <a:latin typeface="Arial Unicode MS" pitchFamily="34" charset="-128"/>
                <a:ea typeface="Arial Unicode MS" pitchFamily="34" charset="-128"/>
                <a:cs typeface="Arial Unicode MS" pitchFamily="34" charset="-128"/>
              </a:rPr>
              <a:t>Write </a:t>
            </a:r>
            <a:r>
              <a:rPr lang="en-US" sz="1400" dirty="0">
                <a:latin typeface="Arial Unicode MS" pitchFamily="34" charset="-128"/>
                <a:ea typeface="Arial Unicode MS" pitchFamily="34" charset="-128"/>
                <a:cs typeface="Arial Unicode MS" pitchFamily="34" charset="-128"/>
              </a:rPr>
              <a:t>down your races so you don't miss any</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6. </a:t>
            </a:r>
            <a:r>
              <a:rPr lang="en-US" sz="1400" dirty="0" smtClean="0">
                <a:latin typeface="Arial Unicode MS" pitchFamily="34" charset="-128"/>
                <a:ea typeface="Arial Unicode MS" pitchFamily="34" charset="-128"/>
                <a:cs typeface="Arial Unicode MS" pitchFamily="34" charset="-128"/>
              </a:rPr>
              <a:t>Get </a:t>
            </a:r>
            <a:r>
              <a:rPr lang="en-US" sz="1400" dirty="0">
                <a:latin typeface="Arial Unicode MS" pitchFamily="34" charset="-128"/>
                <a:ea typeface="Arial Unicode MS" pitchFamily="34" charset="-128"/>
                <a:cs typeface="Arial Unicode MS" pitchFamily="34" charset="-128"/>
              </a:rPr>
              <a:t>to the meet early to avoid stress</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7. </a:t>
            </a:r>
            <a:r>
              <a:rPr lang="en-US" sz="1400" dirty="0" smtClean="0">
                <a:latin typeface="Arial Unicode MS" pitchFamily="34" charset="-128"/>
                <a:ea typeface="Arial Unicode MS" pitchFamily="34" charset="-128"/>
                <a:cs typeface="Arial Unicode MS" pitchFamily="34" charset="-128"/>
              </a:rPr>
              <a:t>Remember </a:t>
            </a:r>
            <a:r>
              <a:rPr lang="en-US" sz="1400" dirty="0">
                <a:latin typeface="Arial Unicode MS" pitchFamily="34" charset="-128"/>
                <a:ea typeface="Arial Unicode MS" pitchFamily="34" charset="-128"/>
                <a:cs typeface="Arial Unicode MS" pitchFamily="34" charset="-128"/>
              </a:rPr>
              <a:t>to always keep your goggles and cap near at all times, and watch the board so you can be prepared for your event</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8. </a:t>
            </a:r>
            <a:r>
              <a:rPr lang="en-US" sz="1400" dirty="0" smtClean="0">
                <a:latin typeface="Arial Unicode MS" pitchFamily="34" charset="-128"/>
                <a:ea typeface="Arial Unicode MS" pitchFamily="34" charset="-128"/>
                <a:cs typeface="Arial Unicode MS" pitchFamily="34" charset="-128"/>
              </a:rPr>
              <a:t>You </a:t>
            </a:r>
            <a:r>
              <a:rPr lang="en-US" sz="1400" dirty="0">
                <a:latin typeface="Arial Unicode MS" pitchFamily="34" charset="-128"/>
                <a:ea typeface="Arial Unicode MS" pitchFamily="34" charset="-128"/>
                <a:cs typeface="Arial Unicode MS" pitchFamily="34" charset="-128"/>
              </a:rPr>
              <a:t>should always stretch before your meet; stretch for about 20 minutes at home, doing arm swings, and stretching those quads, especially for breaststrokers</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9. </a:t>
            </a:r>
            <a:r>
              <a:rPr lang="en-US" sz="1400" dirty="0" smtClean="0">
                <a:latin typeface="Arial Unicode MS" pitchFamily="34" charset="-128"/>
                <a:ea typeface="Arial Unicode MS" pitchFamily="34" charset="-128"/>
                <a:cs typeface="Arial Unicode MS" pitchFamily="34" charset="-128"/>
              </a:rPr>
              <a:t>Never </a:t>
            </a:r>
            <a:r>
              <a:rPr lang="en-US" sz="1400" dirty="0">
                <a:latin typeface="Arial Unicode MS" pitchFamily="34" charset="-128"/>
                <a:ea typeface="Arial Unicode MS" pitchFamily="34" charset="-128"/>
                <a:cs typeface="Arial Unicode MS" pitchFamily="34" charset="-128"/>
              </a:rPr>
              <a:t>think you are going to lose. It will slow you down a bit</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10. </a:t>
            </a:r>
            <a:r>
              <a:rPr lang="en-US" sz="1400" dirty="0" smtClean="0">
                <a:latin typeface="Arial Unicode MS" pitchFamily="34" charset="-128"/>
                <a:ea typeface="Arial Unicode MS" pitchFamily="34" charset="-128"/>
                <a:cs typeface="Arial Unicode MS" pitchFamily="34" charset="-128"/>
              </a:rPr>
              <a:t>If </a:t>
            </a:r>
            <a:r>
              <a:rPr lang="en-US" sz="1400" dirty="0">
                <a:latin typeface="Arial Unicode MS" pitchFamily="34" charset="-128"/>
                <a:ea typeface="Arial Unicode MS" pitchFamily="34" charset="-128"/>
                <a:cs typeface="Arial Unicode MS" pitchFamily="34" charset="-128"/>
              </a:rPr>
              <a:t>you have a kid swimming (your child) write all of their event/heat/lane numbers on there arm so they don't forget. Most likely, older kids will notice this and help them get to their race on time.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6124754"/>
          </a:xfrm>
          <a:prstGeom prst="rect">
            <a:avLst/>
          </a:prstGeom>
        </p:spPr>
        <p:txBody>
          <a:bodyPr wrap="square">
            <a:spAutoFit/>
          </a:bodyPr>
          <a:lstStyle/>
          <a:p>
            <a:r>
              <a:rPr lang="en-US" sz="1400" b="1" dirty="0" smtClean="0">
                <a:solidFill>
                  <a:srgbClr val="FF0000"/>
                </a:solidFill>
                <a:latin typeface="Arial Unicode MS" pitchFamily="34" charset="-128"/>
                <a:ea typeface="Arial Unicode MS" pitchFamily="34" charset="-128"/>
                <a:cs typeface="Arial Unicode MS" pitchFamily="34" charset="-128"/>
              </a:rPr>
              <a:t>11. </a:t>
            </a:r>
            <a:r>
              <a:rPr lang="en-US" sz="1400" dirty="0" smtClean="0">
                <a:latin typeface="Arial Unicode MS" pitchFamily="34" charset="-128"/>
                <a:ea typeface="Arial Unicode MS" pitchFamily="34" charset="-128"/>
                <a:cs typeface="Arial Unicode MS" pitchFamily="34" charset="-128"/>
              </a:rPr>
              <a:t>Parents</a:t>
            </a:r>
            <a:r>
              <a:rPr lang="en-US" sz="1400" dirty="0">
                <a:latin typeface="Arial Unicode MS" pitchFamily="34" charset="-128"/>
                <a:ea typeface="Arial Unicode MS" pitchFamily="34" charset="-128"/>
                <a:cs typeface="Arial Unicode MS" pitchFamily="34" charset="-128"/>
              </a:rPr>
              <a:t>, you may be reluctant to allow your young child to hang out with an other children during the swim meet instead of you. Sorry to burst your bubble, but </a:t>
            </a:r>
            <a:r>
              <a:rPr lang="en-US" sz="1400" dirty="0" smtClean="0">
                <a:latin typeface="Arial Unicode MS" pitchFamily="34" charset="-128"/>
                <a:ea typeface="Arial Unicode MS" pitchFamily="34" charset="-128"/>
                <a:cs typeface="Arial Unicode MS" pitchFamily="34" charset="-128"/>
              </a:rPr>
              <a:t>that's </a:t>
            </a:r>
            <a:r>
              <a:rPr lang="en-US" sz="1400" dirty="0">
                <a:latin typeface="Arial Unicode MS" pitchFamily="34" charset="-128"/>
                <a:ea typeface="Arial Unicode MS" pitchFamily="34" charset="-128"/>
                <a:cs typeface="Arial Unicode MS" pitchFamily="34" charset="-128"/>
              </a:rPr>
              <a:t>selfish. Your taking up room in the '</a:t>
            </a:r>
            <a:r>
              <a:rPr lang="en-US" sz="1400" i="1" dirty="0">
                <a:latin typeface="Arial Unicode MS" pitchFamily="34" charset="-128"/>
                <a:ea typeface="Arial Unicode MS" pitchFamily="34" charset="-128"/>
                <a:cs typeface="Arial Unicode MS" pitchFamily="34" charset="-128"/>
              </a:rPr>
              <a:t>team area</a:t>
            </a:r>
            <a:r>
              <a:rPr lang="en-US" sz="1400" dirty="0">
                <a:latin typeface="Arial Unicode MS" pitchFamily="34" charset="-128"/>
                <a:ea typeface="Arial Unicode MS" pitchFamily="34" charset="-128"/>
                <a:cs typeface="Arial Unicode MS" pitchFamily="34" charset="-128"/>
              </a:rPr>
              <a:t> when you could be volunteering. Unless your child can not function without your help, get out of the way and let the coaches/other swimmers take care of your kid. They were all once young swimmers too and they know the drill</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12. </a:t>
            </a:r>
            <a:r>
              <a:rPr lang="en-US" sz="1400" dirty="0" smtClean="0">
                <a:latin typeface="Arial Unicode MS" pitchFamily="34" charset="-128"/>
                <a:ea typeface="Arial Unicode MS" pitchFamily="34" charset="-128"/>
                <a:cs typeface="Arial Unicode MS" pitchFamily="34" charset="-128"/>
              </a:rPr>
              <a:t>Keep </a:t>
            </a:r>
            <a:r>
              <a:rPr lang="en-US" sz="1400" dirty="0">
                <a:latin typeface="Arial Unicode MS" pitchFamily="34" charset="-128"/>
                <a:ea typeface="Arial Unicode MS" pitchFamily="34" charset="-128"/>
                <a:cs typeface="Arial Unicode MS" pitchFamily="34" charset="-128"/>
              </a:rPr>
              <a:t>yourself warm when not swimming. Wear your favorite sweatpants and comfiest sweatshirt. Over 80% of your blood is in your abdomen area (stomach, chest) so make sure that that part is always cover, wet towels do not count</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13. </a:t>
            </a:r>
            <a:r>
              <a:rPr lang="en-US" sz="1400" dirty="0" smtClean="0">
                <a:latin typeface="Arial Unicode MS" pitchFamily="34" charset="-128"/>
                <a:ea typeface="Arial Unicode MS" pitchFamily="34" charset="-128"/>
                <a:cs typeface="Arial Unicode MS" pitchFamily="34" charset="-128"/>
              </a:rPr>
              <a:t>Especially </a:t>
            </a:r>
            <a:r>
              <a:rPr lang="en-US" sz="1400" dirty="0">
                <a:latin typeface="Arial Unicode MS" pitchFamily="34" charset="-128"/>
                <a:ea typeface="Arial Unicode MS" pitchFamily="34" charset="-128"/>
                <a:cs typeface="Arial Unicode MS" pitchFamily="34" charset="-128"/>
              </a:rPr>
              <a:t>during the summer, you need </a:t>
            </a:r>
            <a:r>
              <a:rPr lang="en-US" sz="1400" i="1" dirty="0">
                <a:latin typeface="Arial Unicode MS" pitchFamily="34" charset="-128"/>
                <a:ea typeface="Arial Unicode MS" pitchFamily="34" charset="-128"/>
                <a:cs typeface="Arial Unicode MS" pitchFamily="34" charset="-128"/>
              </a:rPr>
              <a:t>a ton</a:t>
            </a:r>
            <a:r>
              <a:rPr lang="en-US" sz="1400" dirty="0">
                <a:latin typeface="Arial Unicode MS" pitchFamily="34" charset="-128"/>
                <a:ea typeface="Arial Unicode MS" pitchFamily="34" charset="-128"/>
                <a:cs typeface="Arial Unicode MS" pitchFamily="34" charset="-128"/>
              </a:rPr>
              <a:t> of water. Four to six water bottles should get you through the meet. </a:t>
            </a:r>
            <a:endParaRPr lang="en-US" sz="1400" dirty="0" smtClean="0">
              <a:latin typeface="Arial Unicode MS" pitchFamily="34" charset="-128"/>
              <a:ea typeface="Arial Unicode MS" pitchFamily="34" charset="-128"/>
              <a:cs typeface="Arial Unicode MS" pitchFamily="34" charset="-128"/>
            </a:endParaRPr>
          </a:p>
          <a:p>
            <a:endParaRPr lang="en-US" sz="1400" dirty="0" smtClean="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14. </a:t>
            </a:r>
            <a:r>
              <a:rPr lang="en-US" sz="1400" dirty="0" smtClean="0">
                <a:latin typeface="Arial Unicode MS" pitchFamily="34" charset="-128"/>
                <a:ea typeface="Arial Unicode MS" pitchFamily="34" charset="-128"/>
                <a:cs typeface="Arial Unicode MS" pitchFamily="34" charset="-128"/>
              </a:rPr>
              <a:t>Stick </a:t>
            </a:r>
            <a:r>
              <a:rPr lang="en-US" sz="1400" dirty="0">
                <a:latin typeface="Arial Unicode MS" pitchFamily="34" charset="-128"/>
                <a:ea typeface="Arial Unicode MS" pitchFamily="34" charset="-128"/>
                <a:cs typeface="Arial Unicode MS" pitchFamily="34" charset="-128"/>
              </a:rPr>
              <a:t>to one bottle of Gatorade, about a sip before/after races. Too much Gatorade will get you sugar high, which will just let you down right when you need the energy. '</a:t>
            </a:r>
            <a:r>
              <a:rPr lang="en-US" sz="1400" i="1" dirty="0">
                <a:latin typeface="Arial Unicode MS" pitchFamily="34" charset="-128"/>
                <a:ea typeface="Arial Unicode MS" pitchFamily="34" charset="-128"/>
                <a:cs typeface="Arial Unicode MS" pitchFamily="34" charset="-128"/>
              </a:rPr>
              <a:t>Dehydration takes two weeks to fully recover from</a:t>
            </a:r>
            <a:r>
              <a:rPr lang="en-US" sz="1400" dirty="0">
                <a:latin typeface="Arial Unicode MS" pitchFamily="34" charset="-128"/>
                <a:ea typeface="Arial Unicode MS" pitchFamily="34" charset="-128"/>
                <a:cs typeface="Arial Unicode MS" pitchFamily="34" charset="-128"/>
              </a:rPr>
              <a:t>, don't risk it</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15. </a:t>
            </a:r>
            <a:r>
              <a:rPr lang="en-US" sz="1400" dirty="0" smtClean="0">
                <a:latin typeface="Arial Unicode MS" pitchFamily="34" charset="-128"/>
                <a:ea typeface="Arial Unicode MS" pitchFamily="34" charset="-128"/>
                <a:cs typeface="Arial Unicode MS" pitchFamily="34" charset="-128"/>
              </a:rPr>
              <a:t>Its </a:t>
            </a:r>
            <a:r>
              <a:rPr lang="en-US" sz="1400" dirty="0">
                <a:latin typeface="Arial Unicode MS" pitchFamily="34" charset="-128"/>
                <a:ea typeface="Arial Unicode MS" pitchFamily="34" charset="-128"/>
                <a:cs typeface="Arial Unicode MS" pitchFamily="34" charset="-128"/>
              </a:rPr>
              <a:t>hard to race if you have to pee. Take care of that before hand</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16. </a:t>
            </a:r>
            <a:r>
              <a:rPr lang="en-US" sz="1400" dirty="0" smtClean="0">
                <a:latin typeface="Arial Unicode MS" pitchFamily="34" charset="-128"/>
                <a:ea typeface="Arial Unicode MS" pitchFamily="34" charset="-128"/>
                <a:cs typeface="Arial Unicode MS" pitchFamily="34" charset="-128"/>
              </a:rPr>
              <a:t>While </a:t>
            </a:r>
            <a:r>
              <a:rPr lang="en-US" sz="1400" dirty="0">
                <a:latin typeface="Arial Unicode MS" pitchFamily="34" charset="-128"/>
                <a:ea typeface="Arial Unicode MS" pitchFamily="34" charset="-128"/>
                <a:cs typeface="Arial Unicode MS" pitchFamily="34" charset="-128"/>
              </a:rPr>
              <a:t>you are preparing to swim, a couple minutes before your race, increase your blood flow by jumping, shaking you arms, etc</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17. </a:t>
            </a:r>
            <a:r>
              <a:rPr lang="en-US" sz="1400" dirty="0" smtClean="0">
                <a:latin typeface="Arial Unicode MS" pitchFamily="34" charset="-128"/>
                <a:ea typeface="Arial Unicode MS" pitchFamily="34" charset="-128"/>
                <a:cs typeface="Arial Unicode MS" pitchFamily="34" charset="-128"/>
              </a:rPr>
              <a:t>Always </a:t>
            </a:r>
            <a:r>
              <a:rPr lang="en-US" sz="1400" dirty="0">
                <a:latin typeface="Arial Unicode MS" pitchFamily="34" charset="-128"/>
                <a:ea typeface="Arial Unicode MS" pitchFamily="34" charset="-128"/>
                <a:cs typeface="Arial Unicode MS" pitchFamily="34" charset="-128"/>
              </a:rPr>
              <a:t>ask your coach for advice before you swim. They know best and can always give you some tips</a:t>
            </a:r>
            <a:r>
              <a:rPr lang="en-US" sz="1400" dirty="0" smtClean="0">
                <a:latin typeface="Arial Unicode MS" pitchFamily="34" charset="-128"/>
                <a:ea typeface="Arial Unicode MS" pitchFamily="34" charset="-128"/>
                <a:cs typeface="Arial Unicode MS" pitchFamily="34" charset="-128"/>
              </a:rPr>
              <a:t>. </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18. </a:t>
            </a:r>
            <a:r>
              <a:rPr lang="en-US" sz="1400" dirty="0" smtClean="0">
                <a:latin typeface="Arial Unicode MS" pitchFamily="34" charset="-128"/>
                <a:ea typeface="Arial Unicode MS" pitchFamily="34" charset="-128"/>
                <a:cs typeface="Arial Unicode MS" pitchFamily="34" charset="-128"/>
              </a:rPr>
              <a:t>Although </a:t>
            </a:r>
            <a:r>
              <a:rPr lang="en-US" sz="1400" dirty="0">
                <a:latin typeface="Arial Unicode MS" pitchFamily="34" charset="-128"/>
                <a:ea typeface="Arial Unicode MS" pitchFamily="34" charset="-128"/>
                <a:cs typeface="Arial Unicode MS" pitchFamily="34" charset="-128"/>
              </a:rPr>
              <a:t>sugar is supposed to make you hyper, it won't. If you have the need for something sweet, a small helping will do the trick</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19. </a:t>
            </a:r>
            <a:r>
              <a:rPr lang="en-US" sz="1400" dirty="0" smtClean="0">
                <a:latin typeface="Arial Unicode MS" pitchFamily="34" charset="-128"/>
                <a:ea typeface="Arial Unicode MS" pitchFamily="34" charset="-128"/>
                <a:cs typeface="Arial Unicode MS" pitchFamily="34" charset="-128"/>
              </a:rPr>
              <a:t>Eat </a:t>
            </a:r>
            <a:r>
              <a:rPr lang="en-US" sz="1400" dirty="0">
                <a:latin typeface="Arial Unicode MS" pitchFamily="34" charset="-128"/>
                <a:ea typeface="Arial Unicode MS" pitchFamily="34" charset="-128"/>
                <a:cs typeface="Arial Unicode MS" pitchFamily="34" charset="-128"/>
              </a:rPr>
              <a:t>a little bit each time after you race. This will prevent the urge to over eat after your meet. Over eating after your meet will damage your performance the following 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57200"/>
            <a:ext cx="7074244" cy="523220"/>
          </a:xfrm>
          <a:prstGeom prst="rect">
            <a:avLst/>
          </a:prstGeom>
        </p:spPr>
        <p:txBody>
          <a:bodyPr wrap="none">
            <a:spAutoFit/>
          </a:bodyPr>
          <a:lstStyle/>
          <a:p>
            <a:r>
              <a:rPr lang="en-US" sz="2800" b="1" cap="all" dirty="0">
                <a:solidFill>
                  <a:srgbClr val="FF0000"/>
                </a:solidFill>
              </a:rPr>
              <a:t>SMART EATING FOR SWIMMERS ON RACE DAY</a:t>
            </a:r>
          </a:p>
        </p:txBody>
      </p:sp>
      <p:sp>
        <p:nvSpPr>
          <p:cNvPr id="4" name="Rectangle 3"/>
          <p:cNvSpPr/>
          <p:nvPr/>
        </p:nvSpPr>
        <p:spPr>
          <a:xfrm>
            <a:off x="152400" y="1066800"/>
            <a:ext cx="8763000" cy="5693866"/>
          </a:xfrm>
          <a:prstGeom prst="rect">
            <a:avLst/>
          </a:prstGeom>
        </p:spPr>
        <p:txBody>
          <a:bodyPr wrap="square">
            <a:spAutoFit/>
          </a:bodyPr>
          <a:lstStyle/>
          <a:p>
            <a:r>
              <a:rPr lang="en-US" sz="1400" dirty="0">
                <a:latin typeface="Arial Unicode MS" pitchFamily="34" charset="-128"/>
                <a:ea typeface="Arial Unicode MS" pitchFamily="34" charset="-128"/>
                <a:cs typeface="Arial Unicode MS" pitchFamily="34" charset="-128"/>
              </a:rPr>
              <a:t>Everybody has a different approach when it comes to eating on race day. Having a strategy and an execution plan can remove doubt and worry about hunger, energy levels, digestive problems, and keep you focused on the race at hand. </a:t>
            </a:r>
            <a:br>
              <a:rPr lang="en-US" sz="1400" dirty="0">
                <a:latin typeface="Arial Unicode MS" pitchFamily="34" charset="-128"/>
                <a:ea typeface="Arial Unicode MS" pitchFamily="34" charset="-128"/>
                <a:cs typeface="Arial Unicode MS" pitchFamily="34" charset="-128"/>
              </a:rPr>
            </a:br>
            <a:r>
              <a:rPr lang="en-US" sz="1400" dirty="0">
                <a:latin typeface="Arial Unicode MS" pitchFamily="34" charset="-128"/>
                <a:ea typeface="Arial Unicode MS" pitchFamily="34" charset="-128"/>
                <a:cs typeface="Arial Unicode MS" pitchFamily="34" charset="-128"/>
              </a:rPr>
              <a:t/>
            </a:r>
            <a:br>
              <a:rPr lang="en-US" sz="1400" dirty="0">
                <a:latin typeface="Arial Unicode MS" pitchFamily="34" charset="-128"/>
                <a:ea typeface="Arial Unicode MS" pitchFamily="34" charset="-128"/>
                <a:cs typeface="Arial Unicode MS" pitchFamily="34" charset="-128"/>
              </a:rPr>
            </a:br>
            <a:r>
              <a:rPr lang="en-US" sz="1400" dirty="0">
                <a:latin typeface="Arial Unicode MS" pitchFamily="34" charset="-128"/>
                <a:ea typeface="Arial Unicode MS" pitchFamily="34" charset="-128"/>
                <a:cs typeface="Arial Unicode MS" pitchFamily="34" charset="-128"/>
              </a:rPr>
              <a:t>Here are a few guidelines for smart eating and packing up the cooler</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Don’t DQ your day. Breakfast at home or on the road is the metabolism boost every swimmer needs. Instant oatmeal made with skim or low fat milk, toast with nut butter, dry cereal, yogurt and fruit are all light options that rev up the body. If you are competing in the morning, be sure to keep it light. Opt for a heavier breakfast if competition is in the afternoon</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Pack variety. A few options of fruit, vegetables, grain and high quality protein sources should cover the variable appetite and tummy tolerance you may experience on race day. It’s better to have more food options than a large quantity of only two or three foods. Don’t make the mistake of relying on a single food or energy bars to get you through the day. While they can do the job of fueling your body, they may not rate in appetite satisfaction. Having a variety of food sources increases the odds of proper fueling and healthy eating</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Pack enough. You don’t want to run out of food, and you may want to share with other swimmers (well-fueled swimmers help the whole team, right</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Pay attention to temperature. If you are packing perishables, be sure to add an ice pack. It’s no fun to get tummy cramps before a race because something has spoiled</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Pack in the protein. Protein will be an ally in keeping your blood sugar stable, thus keeping hunger, energy and mood in check. Nibble on cheese sticks or slices, nuts, peanut or nut butters, deli meat slices, yogurt or yogurt drinks, boxes of low fat milk, hummus, hard-boiled </a:t>
            </a:r>
            <a:r>
              <a:rPr lang="en-US" sz="1400" dirty="0" smtClean="0">
                <a:latin typeface="Arial Unicode MS" pitchFamily="34" charset="-128"/>
                <a:ea typeface="Arial Unicode MS" pitchFamily="34" charset="-128"/>
                <a:cs typeface="Arial Unicode MS" pitchFamily="34" charset="-128"/>
              </a:rPr>
              <a:t>eggs.</a:t>
            </a:r>
            <a:endParaRPr lang="en-US" sz="1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repare for a Swim Meet Step 1 Version 2.jpg"/>
          <p:cNvPicPr>
            <a:picLocks noChangeAspect="1" noChangeArrowheads="1"/>
          </p:cNvPicPr>
          <p:nvPr/>
        </p:nvPicPr>
        <p:blipFill>
          <a:blip r:embed="rId2" cstate="print"/>
          <a:srcRect/>
          <a:stretch>
            <a:fillRect/>
          </a:stretch>
        </p:blipFill>
        <p:spPr bwMode="auto">
          <a:xfrm>
            <a:off x="1752600" y="914400"/>
            <a:ext cx="5334000" cy="4004481"/>
          </a:xfrm>
          <a:prstGeom prst="rect">
            <a:avLst/>
          </a:prstGeom>
          <a:noFill/>
        </p:spPr>
      </p:pic>
      <p:sp>
        <p:nvSpPr>
          <p:cNvPr id="3" name="Rectangle 2"/>
          <p:cNvSpPr/>
          <p:nvPr/>
        </p:nvSpPr>
        <p:spPr>
          <a:xfrm>
            <a:off x="1295400" y="0"/>
            <a:ext cx="6400800" cy="800219"/>
          </a:xfrm>
          <a:prstGeom prst="rect">
            <a:avLst/>
          </a:prstGeom>
        </p:spPr>
        <p:txBody>
          <a:bodyPr wrap="square">
            <a:spAutoFit/>
          </a:bodyPr>
          <a:lstStyle/>
          <a:p>
            <a:r>
              <a:rPr lang="en-US" b="1" dirty="0"/>
              <a:t/>
            </a:r>
            <a:br>
              <a:rPr lang="en-US" b="1" dirty="0"/>
            </a:br>
            <a:r>
              <a:rPr lang="en-US" b="1" dirty="0" smtClean="0">
                <a:solidFill>
                  <a:srgbClr val="FF0000"/>
                </a:solidFill>
              </a:rPr>
              <a:t>    </a:t>
            </a:r>
            <a:r>
              <a:rPr lang="en-US" sz="2800" b="1" dirty="0" smtClean="0">
                <a:solidFill>
                  <a:srgbClr val="FF0000"/>
                </a:solidFill>
              </a:rPr>
              <a:t>Part </a:t>
            </a:r>
            <a:r>
              <a:rPr lang="en-US" sz="2800" b="1" dirty="0">
                <a:solidFill>
                  <a:srgbClr val="FF0000"/>
                </a:solidFill>
              </a:rPr>
              <a:t>1 of 3: Preparation the day before</a:t>
            </a:r>
          </a:p>
        </p:txBody>
      </p:sp>
      <p:sp>
        <p:nvSpPr>
          <p:cNvPr id="4" name="Rectangle 3"/>
          <p:cNvSpPr/>
          <p:nvPr/>
        </p:nvSpPr>
        <p:spPr>
          <a:xfrm>
            <a:off x="990600" y="4953000"/>
            <a:ext cx="7391400" cy="1754326"/>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1</a:t>
            </a:r>
          </a:p>
          <a:p>
            <a:r>
              <a:rPr lang="en-US" b="1" dirty="0">
                <a:solidFill>
                  <a:srgbClr val="FF0000"/>
                </a:solidFill>
                <a:latin typeface="Arial Unicode MS" pitchFamily="34" charset="-128"/>
                <a:ea typeface="Arial Unicode MS" pitchFamily="34" charset="-128"/>
                <a:cs typeface="Arial Unicode MS" pitchFamily="34" charset="-128"/>
              </a:rPr>
              <a:t>Pack a bag of things you need for the meet.</a:t>
            </a:r>
            <a:r>
              <a:rPr lang="en-US" dirty="0">
                <a:solidFill>
                  <a:srgbClr val="FF0000"/>
                </a:solidFill>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This helps because you won't be scrambling the next morning gathering your things and you can get as much rest as possible. Pack things such as towels, two pairs of goggles, two swim caps, fruit, nuts, water, and an energy beverage that contains electrolytes to resupply </a:t>
            </a:r>
            <a:r>
              <a:rPr lang="en-US" dirty="0" smtClean="0">
                <a:latin typeface="Arial Unicode MS" pitchFamily="34" charset="-128"/>
                <a:ea typeface="Arial Unicode MS" pitchFamily="34" charset="-128"/>
                <a:cs typeface="Arial Unicode MS" pitchFamily="34" charset="-128"/>
              </a:rPr>
              <a:t>the </a:t>
            </a:r>
            <a:r>
              <a:rPr lang="en-US" dirty="0">
                <a:latin typeface="Arial Unicode MS" pitchFamily="34" charset="-128"/>
                <a:ea typeface="Arial Unicode MS" pitchFamily="34" charset="-128"/>
                <a:cs typeface="Arial Unicode MS" pitchFamily="34" charset="-128"/>
              </a:rPr>
              <a:t>loss minerals.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4401205"/>
          </a:xfrm>
          <a:prstGeom prst="rect">
            <a:avLst/>
          </a:prstGeom>
        </p:spPr>
        <p:txBody>
          <a:bodyPr wrap="square">
            <a:spAutoFit/>
          </a:bodyPr>
          <a:lstStyle/>
          <a:p>
            <a:r>
              <a:rPr lang="en-US" sz="1400" dirty="0">
                <a:latin typeface="Arial Unicode MS" pitchFamily="34" charset="-128"/>
                <a:ea typeface="Arial Unicode MS" pitchFamily="34" charset="-128"/>
                <a:cs typeface="Arial Unicode MS" pitchFamily="34" charset="-128"/>
              </a:rPr>
              <a:t>Don’t forget the Carbohydrate. Your muscles rely on </a:t>
            </a:r>
            <a:r>
              <a:rPr lang="en-US" sz="1400" dirty="0" err="1">
                <a:latin typeface="Arial Unicode MS" pitchFamily="34" charset="-128"/>
                <a:ea typeface="Arial Unicode MS" pitchFamily="34" charset="-128"/>
                <a:cs typeface="Arial Unicode MS" pitchFamily="34" charset="-128"/>
              </a:rPr>
              <a:t>carbs</a:t>
            </a:r>
            <a:r>
              <a:rPr lang="en-US" sz="1400" dirty="0">
                <a:latin typeface="Arial Unicode MS" pitchFamily="34" charset="-128"/>
                <a:ea typeface="Arial Unicode MS" pitchFamily="34" charset="-128"/>
                <a:cs typeface="Arial Unicode MS" pitchFamily="34" charset="-128"/>
              </a:rPr>
              <a:t> for fuel. Pack easily digestible sources such as 100% juice, fruit leather, applesauce, fresh or dried fruit, or veggie sticks. Don’t forget the more complex carbohydrate foods too, such as crackers, unsweetened dry cereal, pita or other breads, pretzels and graham crackers. Stay away from refined sugars such as soda, candy and desserts on race day</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Nosh or Nibble? Save “meals” or large quantities of food for big breaks between events. Nibble small amounts of food before and after events that are closely scheduled. At a minimum, you should be nibbling to stay energized and keep your muscles fueled on race day</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Think your drink. Water, 100% fruit juice and sports drinks are appropriate at a swim meet. Plain and flavored milk are great recovery drink choices after the meet; they provide protein for muscle repair and carbohydrate to re-fuel muscles</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Know your eating style on race day. If it is counter-productive to racing, follow these guidelines as a strategy for optimal eating. Don’t tempt yourself by packing foods or making concession purchases that you (really) don’t want to be eating</a:t>
            </a:r>
            <a:r>
              <a:rPr lang="en-US" sz="1400" dirty="0" smtClean="0">
                <a:latin typeface="Arial Unicode MS" pitchFamily="34" charset="-128"/>
                <a:ea typeface="Arial Unicode MS" pitchFamily="34" charset="-128"/>
                <a:cs typeface="Arial Unicode MS" pitchFamily="34" charset="-128"/>
              </a:rPr>
              <a:t>.</a:t>
            </a:r>
          </a:p>
          <a:p>
            <a:endParaRPr lang="en-US" sz="1400" dirty="0">
              <a:latin typeface="Arial Unicode MS" pitchFamily="34" charset="-128"/>
              <a:ea typeface="Arial Unicode MS" pitchFamily="34" charset="-128"/>
              <a:cs typeface="Arial Unicode MS" pitchFamily="34" charset="-128"/>
            </a:endParaRPr>
          </a:p>
          <a:p>
            <a:r>
              <a:rPr lang="en-US" sz="1400" dirty="0">
                <a:latin typeface="Arial Unicode MS" pitchFamily="34" charset="-128"/>
                <a:ea typeface="Arial Unicode MS" pitchFamily="34" charset="-128"/>
                <a:cs typeface="Arial Unicode MS" pitchFamily="34" charset="-128"/>
              </a:rPr>
              <a:t>Fiber Facts. Fiber can be a problem on race day, or not. Fiber is a food component to which each swimmer has an individual tolerance. Don’t experiment with high fiber foods on race day; sort this out during training season and avoid tummy trouble when it matters most.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5447645"/>
          </a:xfrm>
          <a:prstGeom prst="rect">
            <a:avLst/>
          </a:prstGeom>
        </p:spPr>
        <p:txBody>
          <a:bodyPr wrap="square">
            <a:spAutoFit/>
          </a:bodyPr>
          <a:lstStyle/>
          <a:p>
            <a:r>
              <a:rPr lang="en-US" sz="2800" dirty="0" smtClean="0">
                <a:solidFill>
                  <a:srgbClr val="FF0000"/>
                </a:solidFill>
              </a:rPr>
              <a:t>                            </a:t>
            </a:r>
            <a:r>
              <a:rPr lang="en-US" b="1" i="1" u="sng" dirty="0" smtClean="0">
                <a:solidFill>
                  <a:srgbClr val="FF0000"/>
                </a:solidFill>
                <a:latin typeface="Arial Unicode MS" pitchFamily="34" charset="-128"/>
                <a:ea typeface="Arial Unicode MS" pitchFamily="34" charset="-128"/>
                <a:cs typeface="Arial Unicode MS" pitchFamily="34" charset="-128"/>
              </a:rPr>
              <a:t>NUTRITION FOR SWIM MEETS </a:t>
            </a:r>
          </a:p>
          <a:p>
            <a:r>
              <a:rPr lang="en-US" sz="1400" dirty="0" smtClean="0">
                <a:latin typeface="Arial Unicode MS" pitchFamily="34" charset="-128"/>
                <a:ea typeface="Arial Unicode MS" pitchFamily="34" charset="-128"/>
                <a:cs typeface="Arial Unicode MS" pitchFamily="34" charset="-128"/>
              </a:rPr>
              <a:t>Swimmers should focus on eating balanced and nutritious foods all of the time. This article will give you some guidelines to following when eating before, during, and after the meet. Eating at swim meets is difficult, the timing and run around at a meet makes it tough, but you must try to eat a healthy breakfast, lunch and dinner even while you are constantly on the go. In order to ensure that your body has the right levels of fuel, you need to plan in advance what and when you will eat during the meet. </a:t>
            </a:r>
          </a:p>
          <a:p>
            <a:r>
              <a:rPr lang="en-US" b="1" i="1" u="sng" dirty="0" smtClean="0">
                <a:solidFill>
                  <a:srgbClr val="FF0000"/>
                </a:solidFill>
                <a:latin typeface="Arial Unicode MS" pitchFamily="34" charset="-128"/>
                <a:ea typeface="Arial Unicode MS" pitchFamily="34" charset="-128"/>
                <a:cs typeface="Arial Unicode MS" pitchFamily="34" charset="-128"/>
              </a:rPr>
              <a:t>BEFORE THE MEET </a:t>
            </a:r>
          </a:p>
          <a:p>
            <a:r>
              <a:rPr lang="en-US" sz="1400" dirty="0" smtClean="0">
                <a:latin typeface="Arial Unicode MS" pitchFamily="34" charset="-128"/>
                <a:ea typeface="Arial Unicode MS" pitchFamily="34" charset="-128"/>
                <a:cs typeface="Arial Unicode MS" pitchFamily="34" charset="-128"/>
              </a:rPr>
              <a:t>Swimmers should not rely on the pre-meet meal to supply the energy for the meet, as the energy that will be used during the races should already be stored in the muscles from nutrient-rich meals eaten during the previous two to three days. However, the swimmer should not skip the pre-meet meal even if there is every early start to the meet. </a:t>
            </a:r>
          </a:p>
          <a:p>
            <a:r>
              <a:rPr lang="en-US" b="1" i="1" u="sng" dirty="0" smtClean="0">
                <a:solidFill>
                  <a:srgbClr val="FF0000"/>
                </a:solidFill>
                <a:latin typeface="Arial Unicode MS" pitchFamily="34" charset="-128"/>
                <a:ea typeface="Arial Unicode MS" pitchFamily="34" charset="-128"/>
                <a:cs typeface="Arial Unicode MS" pitchFamily="34" charset="-128"/>
              </a:rPr>
              <a:t>GOOD EATS BEFORE THE MEET</a:t>
            </a:r>
            <a:r>
              <a:rPr lang="en-US" dirty="0" smtClean="0">
                <a:latin typeface="Arial Unicode MS" pitchFamily="34" charset="-128"/>
                <a:ea typeface="Arial Unicode MS" pitchFamily="34" charset="-128"/>
                <a:cs typeface="Arial Unicode MS" pitchFamily="34" charset="-128"/>
              </a:rPr>
              <a:t> </a:t>
            </a:r>
          </a:p>
          <a:p>
            <a:endParaRPr lang="en-US" dirty="0" smtClean="0">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 Cereal --- Toast </a:t>
            </a:r>
          </a:p>
          <a:p>
            <a:r>
              <a:rPr lang="en-US" sz="1400" dirty="0" smtClean="0">
                <a:latin typeface="Arial Unicode MS" pitchFamily="34" charset="-128"/>
                <a:ea typeface="Arial Unicode MS" pitchFamily="34" charset="-128"/>
                <a:cs typeface="Arial Unicode MS" pitchFamily="34" charset="-128"/>
              </a:rPr>
              <a:t>• Bagel ---- Pancakes </a:t>
            </a:r>
          </a:p>
          <a:p>
            <a:r>
              <a:rPr lang="en-US" sz="1400" dirty="0" smtClean="0">
                <a:latin typeface="Arial Unicode MS" pitchFamily="34" charset="-128"/>
                <a:ea typeface="Arial Unicode MS" pitchFamily="34" charset="-128"/>
                <a:cs typeface="Arial Unicode MS" pitchFamily="34" charset="-128"/>
              </a:rPr>
              <a:t>• Juice ---- Fruit </a:t>
            </a:r>
          </a:p>
          <a:p>
            <a:r>
              <a:rPr lang="en-US" sz="1400" dirty="0" smtClean="0">
                <a:latin typeface="Arial Unicode MS" pitchFamily="34" charset="-128"/>
                <a:ea typeface="Arial Unicode MS" pitchFamily="34" charset="-128"/>
                <a:cs typeface="Arial Unicode MS" pitchFamily="34" charset="-128"/>
              </a:rPr>
              <a:t>• Protein Bar </a:t>
            </a:r>
          </a:p>
          <a:p>
            <a:endParaRPr lang="en-US" sz="1400" dirty="0">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Ideally the pre-meet meal should be eaten 2-4 hours before the first race to allow the food to be digested and leave the stomach. If there is still food in the stomach when it comes time to race, oxygen-rich blood will be going to the stomach to aid digestion instead of the muscles where it is needed. The meal should be about 500-1000 calories and should be high in complex carbohydrates and low in fat and protein. The most important thing to remember about the pre-race meal is to eat--and eat mostly carbohydrates. AVOID processed sugars and “Energy” drinks. </a:t>
            </a:r>
            <a:endParaRPr lang="en-US" sz="1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5846"/>
            <a:ext cx="9144000" cy="5447645"/>
          </a:xfrm>
          <a:prstGeom prst="rect">
            <a:avLst/>
          </a:prstGeom>
        </p:spPr>
        <p:txBody>
          <a:bodyPr wrap="square">
            <a:spAutoFit/>
          </a:bodyPr>
          <a:lstStyle/>
          <a:p>
            <a:r>
              <a:rPr lang="en-US" b="1" i="1" u="sng" dirty="0" smtClean="0">
                <a:solidFill>
                  <a:srgbClr val="FF0000"/>
                </a:solidFill>
                <a:latin typeface="Arial Unicode MS" pitchFamily="34" charset="-128"/>
                <a:ea typeface="Arial Unicode MS" pitchFamily="34" charset="-128"/>
                <a:cs typeface="Arial Unicode MS" pitchFamily="34" charset="-128"/>
              </a:rPr>
              <a:t>DURING THE MEET </a:t>
            </a:r>
          </a:p>
          <a:p>
            <a:endParaRPr lang="en-US" b="1" i="1" u="sng" dirty="0">
              <a:solidFill>
                <a:srgbClr val="FF0000"/>
              </a:solidFill>
            </a:endParaRPr>
          </a:p>
          <a:p>
            <a:r>
              <a:rPr lang="en-US" sz="1400" dirty="0" smtClean="0">
                <a:latin typeface="Arial Unicode MS" pitchFamily="34" charset="-128"/>
                <a:ea typeface="Arial Unicode MS" pitchFamily="34" charset="-128"/>
                <a:cs typeface="Arial Unicode MS" pitchFamily="34" charset="-128"/>
              </a:rPr>
              <a:t>The most important thing to remember when eating during the meet is to drink plenty of fluids and eat small amounts of carbohydrate-rich foods. If you have less then an hour between events, stick to water, diluted sports drinks and fruit juices, part of a high carbohydrate energy bar, fruit or a few lo-fat crackers. </a:t>
            </a:r>
          </a:p>
          <a:p>
            <a:endParaRPr lang="en-US" sz="1400" dirty="0">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If you have 2-4 hours between events you can eat something more substantial such as a bagel, toast, fruit and granola bars, or dry cereal. Avoid anything that has too much fat, fiber, or protein as these nutrients slow down digestion. Remember, that if here is food in your stomach there is blood aiding in digestion that could be supplying the muscles with oxygen.</a:t>
            </a:r>
          </a:p>
          <a:p>
            <a:endParaRPr lang="en-US" sz="1400" dirty="0" smtClean="0">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 </a:t>
            </a:r>
            <a:r>
              <a:rPr lang="en-US" b="1" i="1" u="sng" dirty="0" smtClean="0">
                <a:solidFill>
                  <a:srgbClr val="FF0000"/>
                </a:solidFill>
                <a:latin typeface="Arial Unicode MS" pitchFamily="34" charset="-128"/>
                <a:ea typeface="Arial Unicode MS" pitchFamily="34" charset="-128"/>
                <a:cs typeface="Arial Unicode MS" pitchFamily="34" charset="-128"/>
              </a:rPr>
              <a:t>EATS DURING THE MEET </a:t>
            </a:r>
          </a:p>
          <a:p>
            <a:endParaRPr lang="en-US" sz="1400" b="1" i="1" u="sng" dirty="0">
              <a:solidFill>
                <a:srgbClr val="FF0000"/>
              </a:solidFill>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 Cup–o–soup </a:t>
            </a:r>
          </a:p>
          <a:p>
            <a:r>
              <a:rPr lang="en-US" sz="1400" dirty="0" smtClean="0">
                <a:latin typeface="Arial Unicode MS" pitchFamily="34" charset="-128"/>
                <a:ea typeface="Arial Unicode MS" pitchFamily="34" charset="-128"/>
                <a:cs typeface="Arial Unicode MS" pitchFamily="34" charset="-128"/>
              </a:rPr>
              <a:t>• Dry Cereal </a:t>
            </a:r>
          </a:p>
          <a:p>
            <a:r>
              <a:rPr lang="en-US" sz="1400" dirty="0" smtClean="0">
                <a:latin typeface="Arial Unicode MS" pitchFamily="34" charset="-128"/>
                <a:ea typeface="Arial Unicode MS" pitchFamily="34" charset="-128"/>
                <a:cs typeface="Arial Unicode MS" pitchFamily="34" charset="-128"/>
              </a:rPr>
              <a:t>• Fruit &amp; Fruit Juices (Diluted) </a:t>
            </a:r>
          </a:p>
          <a:p>
            <a:r>
              <a:rPr lang="en-US" sz="1400" dirty="0" smtClean="0">
                <a:latin typeface="Arial Unicode MS" pitchFamily="34" charset="-128"/>
                <a:ea typeface="Arial Unicode MS" pitchFamily="34" charset="-128"/>
                <a:cs typeface="Arial Unicode MS" pitchFamily="34" charset="-128"/>
              </a:rPr>
              <a:t>• Fruit Smoothies (Small and avid sugar filled) </a:t>
            </a:r>
          </a:p>
          <a:p>
            <a:r>
              <a:rPr lang="en-US" sz="1400" dirty="0" smtClean="0">
                <a:latin typeface="Arial Unicode MS" pitchFamily="34" charset="-128"/>
                <a:ea typeface="Arial Unicode MS" pitchFamily="34" charset="-128"/>
                <a:cs typeface="Arial Unicode MS" pitchFamily="34" charset="-128"/>
              </a:rPr>
              <a:t>• Breads – bagels - muffins </a:t>
            </a:r>
          </a:p>
          <a:p>
            <a:r>
              <a:rPr lang="en-US" sz="1400" dirty="0" smtClean="0">
                <a:latin typeface="Arial Unicode MS" pitchFamily="34" charset="-128"/>
                <a:ea typeface="Arial Unicode MS" pitchFamily="34" charset="-128"/>
                <a:cs typeface="Arial Unicode MS" pitchFamily="34" charset="-128"/>
              </a:rPr>
              <a:t>• Oatmeal in a cup • Pretzels </a:t>
            </a:r>
          </a:p>
          <a:p>
            <a:r>
              <a:rPr lang="en-US" sz="1400" dirty="0" smtClean="0">
                <a:latin typeface="Arial Unicode MS" pitchFamily="34" charset="-128"/>
                <a:ea typeface="Arial Unicode MS" pitchFamily="34" charset="-128"/>
                <a:cs typeface="Arial Unicode MS" pitchFamily="34" charset="-128"/>
              </a:rPr>
              <a:t>• Sandwiches of turkey or other low-fat meat</a:t>
            </a:r>
          </a:p>
          <a:p>
            <a:r>
              <a:rPr lang="en-US" sz="1400" dirty="0" smtClean="0">
                <a:latin typeface="Arial Unicode MS" pitchFamily="34" charset="-128"/>
                <a:ea typeface="Arial Unicode MS" pitchFamily="34" charset="-128"/>
                <a:cs typeface="Arial Unicode MS" pitchFamily="34" charset="-128"/>
              </a:rPr>
              <a:t> • Trail Mix</a:t>
            </a:r>
          </a:p>
          <a:p>
            <a:r>
              <a:rPr lang="en-US" sz="1400" dirty="0" smtClean="0">
                <a:latin typeface="Arial Unicode MS" pitchFamily="34" charset="-128"/>
                <a:ea typeface="Arial Unicode MS" pitchFamily="34" charset="-128"/>
                <a:cs typeface="Arial Unicode MS" pitchFamily="34" charset="-128"/>
              </a:rPr>
              <a:t> • Vegetables</a:t>
            </a:r>
          </a:p>
          <a:p>
            <a:r>
              <a:rPr lang="en-US" sz="1400" dirty="0" smtClean="0">
                <a:latin typeface="Arial Unicode MS" pitchFamily="34" charset="-128"/>
                <a:ea typeface="Arial Unicode MS" pitchFamily="34" charset="-128"/>
                <a:cs typeface="Arial Unicode MS" pitchFamily="34" charset="-128"/>
              </a:rPr>
              <a:t> • Jerky</a:t>
            </a:r>
          </a:p>
          <a:p>
            <a:r>
              <a:rPr lang="en-US" sz="1400" dirty="0" smtClean="0">
                <a:latin typeface="Arial Unicode MS" pitchFamily="34" charset="-128"/>
                <a:ea typeface="Arial Unicode MS" pitchFamily="34" charset="-128"/>
                <a:cs typeface="Arial Unicode MS" pitchFamily="34" charset="-128"/>
              </a:rPr>
              <a:t> • Yogurt </a:t>
            </a:r>
            <a:endParaRPr lang="en-US" sz="1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763000" cy="5355312"/>
          </a:xfrm>
          <a:prstGeom prst="rect">
            <a:avLst/>
          </a:prstGeom>
        </p:spPr>
        <p:txBody>
          <a:bodyPr wrap="square">
            <a:spAutoFit/>
          </a:bodyPr>
          <a:lstStyle/>
          <a:p>
            <a:r>
              <a:rPr lang="en-US" u="sng" dirty="0" smtClean="0">
                <a:solidFill>
                  <a:srgbClr val="FF0000"/>
                </a:solidFill>
                <a:latin typeface="Arial Unicode MS" pitchFamily="34" charset="-128"/>
                <a:ea typeface="Arial Unicode MS" pitchFamily="34" charset="-128"/>
                <a:cs typeface="Arial Unicode MS" pitchFamily="34" charset="-128"/>
              </a:rPr>
              <a:t>Do not rely on concession stands at swim meets to provide you with food during the meet. </a:t>
            </a:r>
            <a:r>
              <a:rPr lang="en-US" dirty="0" smtClean="0">
                <a:latin typeface="Arial Unicode MS" pitchFamily="34" charset="-128"/>
                <a:ea typeface="Arial Unicode MS" pitchFamily="34" charset="-128"/>
                <a:cs typeface="Arial Unicode MS" pitchFamily="34" charset="-128"/>
              </a:rPr>
              <a:t>They often do not provide very nutritious selections. Stay away from the pizza, nachos, hot dogs, and candy and go for the bagels, vegetables, water, and fruit. Never rely on the concession stand to provide healthy choices; always plan ahead and pack nutritious foods that you are familiar with. Meet days are not times to try something new. AVOID processed sugars and “Energy” drinks. </a:t>
            </a:r>
          </a:p>
          <a:p>
            <a:endParaRPr lang="en-US" dirty="0" smtClean="0">
              <a:latin typeface="Arial Unicode MS" pitchFamily="34" charset="-128"/>
              <a:ea typeface="Arial Unicode MS" pitchFamily="34" charset="-128"/>
              <a:cs typeface="Arial Unicode MS" pitchFamily="34" charset="-128"/>
            </a:endParaRPr>
          </a:p>
          <a:p>
            <a:r>
              <a:rPr lang="en-US" b="1" i="1" u="sng" dirty="0" smtClean="0">
                <a:solidFill>
                  <a:srgbClr val="FF0000"/>
                </a:solidFill>
                <a:latin typeface="Arial Unicode MS" pitchFamily="34" charset="-128"/>
                <a:ea typeface="Arial Unicode MS" pitchFamily="34" charset="-128"/>
                <a:cs typeface="Arial Unicode MS" pitchFamily="34" charset="-128"/>
              </a:rPr>
              <a:t>RECOVERY NUTRITION AT THE MEET</a:t>
            </a:r>
            <a:r>
              <a:rPr lang="en-US" dirty="0" smtClean="0">
                <a:latin typeface="Arial Unicode MS" pitchFamily="34" charset="-128"/>
                <a:ea typeface="Arial Unicode MS" pitchFamily="34" charset="-128"/>
                <a:cs typeface="Arial Unicode MS" pitchFamily="34" charset="-128"/>
              </a:rPr>
              <a:t> </a:t>
            </a:r>
          </a:p>
          <a:p>
            <a:endParaRPr lang="en-US" dirty="0">
              <a:latin typeface="Arial Unicode MS" pitchFamily="34" charset="-128"/>
              <a:ea typeface="Arial Unicode MS" pitchFamily="34" charset="-128"/>
              <a:cs typeface="Arial Unicode MS" pitchFamily="34" charset="-128"/>
            </a:endParaRPr>
          </a:p>
          <a:p>
            <a:r>
              <a:rPr lang="en-US" dirty="0" smtClean="0">
                <a:latin typeface="Arial Unicode MS" pitchFamily="34" charset="-128"/>
                <a:ea typeface="Arial Unicode MS" pitchFamily="34" charset="-128"/>
                <a:cs typeface="Arial Unicode MS" pitchFamily="34" charset="-128"/>
              </a:rPr>
              <a:t>Recovery nutrition is about planning an eating and drinking strategy that helps your body:</a:t>
            </a:r>
          </a:p>
          <a:p>
            <a:r>
              <a:rPr lang="en-US" dirty="0" smtClean="0">
                <a:latin typeface="Arial Unicode MS" pitchFamily="34" charset="-128"/>
                <a:ea typeface="Arial Unicode MS" pitchFamily="34" charset="-128"/>
                <a:cs typeface="Arial Unicode MS" pitchFamily="34" charset="-128"/>
              </a:rPr>
              <a:t> 1. Recover from the physical stresses of racing</a:t>
            </a:r>
          </a:p>
          <a:p>
            <a:r>
              <a:rPr lang="en-US" dirty="0" smtClean="0">
                <a:latin typeface="Arial Unicode MS" pitchFamily="34" charset="-128"/>
                <a:ea typeface="Arial Unicode MS" pitchFamily="34" charset="-128"/>
                <a:cs typeface="Arial Unicode MS" pitchFamily="34" charset="-128"/>
              </a:rPr>
              <a:t> 2. Prepare for the racing to come </a:t>
            </a:r>
          </a:p>
          <a:p>
            <a:r>
              <a:rPr lang="en-US" dirty="0" smtClean="0">
                <a:latin typeface="Arial Unicode MS" pitchFamily="34" charset="-128"/>
                <a:ea typeface="Arial Unicode MS" pitchFamily="34" charset="-128"/>
                <a:cs typeface="Arial Unicode MS" pitchFamily="34" charset="-128"/>
              </a:rPr>
              <a:t>This is also called the </a:t>
            </a:r>
            <a:r>
              <a:rPr lang="en-US" dirty="0" smtClean="0">
                <a:solidFill>
                  <a:srgbClr val="FF0000"/>
                </a:solidFill>
                <a:latin typeface="Arial Unicode MS" pitchFamily="34" charset="-128"/>
                <a:ea typeface="Arial Unicode MS" pitchFamily="34" charset="-128"/>
                <a:cs typeface="Arial Unicode MS" pitchFamily="34" charset="-128"/>
              </a:rPr>
              <a:t>REPAIR – PREPARE </a:t>
            </a:r>
            <a:r>
              <a:rPr lang="en-US" dirty="0" smtClean="0">
                <a:latin typeface="Arial Unicode MS" pitchFamily="34" charset="-128"/>
                <a:ea typeface="Arial Unicode MS" pitchFamily="34" charset="-128"/>
                <a:cs typeface="Arial Unicode MS" pitchFamily="34" charset="-128"/>
              </a:rPr>
              <a:t>approach to Swim Meet eating. 2 Recovery nutrition is a technique which provides the swimmer’s body with what they need to recover … e.g. carbohydrates to replace used up energy, proteins for muscle building and repair … and prepare for the next day of competition. In between races, recovery nutrition is about replenishing energy stores quickly and effectively so that the next race can be completed at maximum speed. </a:t>
            </a:r>
            <a:endParaRPr lang="en-US"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816977"/>
          </a:xfrm>
          <a:prstGeom prst="rect">
            <a:avLst/>
          </a:prstGeom>
        </p:spPr>
        <p:txBody>
          <a:bodyPr wrap="square">
            <a:spAutoFit/>
          </a:bodyPr>
          <a:lstStyle/>
          <a:p>
            <a:r>
              <a:rPr lang="en-US" sz="1600" b="1" i="1" u="sng" dirty="0" smtClean="0">
                <a:solidFill>
                  <a:srgbClr val="FF0000"/>
                </a:solidFill>
                <a:latin typeface="Arial Unicode MS" pitchFamily="34" charset="-128"/>
                <a:ea typeface="Arial Unicode MS" pitchFamily="34" charset="-128"/>
                <a:cs typeface="Arial Unicode MS" pitchFamily="34" charset="-128"/>
              </a:rPr>
              <a:t>FOODS THAT AID IN A RECOVERY NUTRITION PROGRAM BETWEEN RACES INCLUDE</a:t>
            </a:r>
            <a:r>
              <a:rPr lang="en-US" sz="1600" dirty="0" smtClean="0">
                <a:latin typeface="Arial Unicode MS" pitchFamily="34" charset="-128"/>
                <a:ea typeface="Arial Unicode MS" pitchFamily="34" charset="-128"/>
                <a:cs typeface="Arial Unicode MS" pitchFamily="34" charset="-128"/>
              </a:rPr>
              <a:t> </a:t>
            </a:r>
          </a:p>
          <a:p>
            <a:endParaRPr lang="en-US" dirty="0" smtClean="0">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 Fruit</a:t>
            </a:r>
          </a:p>
          <a:p>
            <a:r>
              <a:rPr lang="en-US" sz="1400" dirty="0" smtClean="0">
                <a:latin typeface="Arial Unicode MS" pitchFamily="34" charset="-128"/>
                <a:ea typeface="Arial Unicode MS" pitchFamily="34" charset="-128"/>
                <a:cs typeface="Arial Unicode MS" pitchFamily="34" charset="-128"/>
              </a:rPr>
              <a:t>• Fruit Smoothies </a:t>
            </a:r>
          </a:p>
          <a:p>
            <a:r>
              <a:rPr lang="en-US" sz="1400" dirty="0" smtClean="0">
                <a:latin typeface="Arial Unicode MS" pitchFamily="34" charset="-128"/>
                <a:ea typeface="Arial Unicode MS" pitchFamily="34" charset="-128"/>
                <a:cs typeface="Arial Unicode MS" pitchFamily="34" charset="-128"/>
              </a:rPr>
              <a:t>• Dried Fruits</a:t>
            </a:r>
          </a:p>
          <a:p>
            <a:r>
              <a:rPr lang="en-US" sz="1400" dirty="0" smtClean="0">
                <a:latin typeface="Arial Unicode MS" pitchFamily="34" charset="-128"/>
                <a:ea typeface="Arial Unicode MS" pitchFamily="34" charset="-128"/>
                <a:cs typeface="Arial Unicode MS" pitchFamily="34" charset="-128"/>
              </a:rPr>
              <a:t>• Sports Drinks </a:t>
            </a:r>
          </a:p>
          <a:p>
            <a:r>
              <a:rPr lang="en-US" sz="1400" dirty="0" smtClean="0">
                <a:latin typeface="Arial Unicode MS" pitchFamily="34" charset="-128"/>
                <a:ea typeface="Arial Unicode MS" pitchFamily="34" charset="-128"/>
                <a:cs typeface="Arial Unicode MS" pitchFamily="34" charset="-128"/>
              </a:rPr>
              <a:t>• Chocolate Milk</a:t>
            </a:r>
            <a:r>
              <a:rPr lang="en-US" sz="1400" dirty="0" smtClean="0">
                <a:solidFill>
                  <a:srgbClr val="FF0000"/>
                </a:solidFill>
                <a:latin typeface="Arial Unicode MS" pitchFamily="34" charset="-128"/>
                <a:ea typeface="Arial Unicode MS" pitchFamily="34" charset="-128"/>
                <a:cs typeface="Arial Unicode MS" pitchFamily="34" charset="-128"/>
              </a:rPr>
              <a:t> </a:t>
            </a:r>
          </a:p>
          <a:p>
            <a:endParaRPr lang="en-US" dirty="0" smtClean="0">
              <a:solidFill>
                <a:srgbClr val="FF0000"/>
              </a:solidFill>
              <a:latin typeface="Arial Unicode MS" pitchFamily="34" charset="-128"/>
              <a:ea typeface="Arial Unicode MS" pitchFamily="34" charset="-128"/>
              <a:cs typeface="Arial Unicode MS" pitchFamily="34" charset="-128"/>
            </a:endParaRPr>
          </a:p>
          <a:p>
            <a:r>
              <a:rPr lang="en-US" sz="1400" b="1" dirty="0" smtClean="0">
                <a:solidFill>
                  <a:srgbClr val="FF0000"/>
                </a:solidFill>
                <a:latin typeface="Arial Unicode MS" pitchFamily="34" charset="-128"/>
                <a:ea typeface="Arial Unicode MS" pitchFamily="34" charset="-128"/>
                <a:cs typeface="Arial Unicode MS" pitchFamily="34" charset="-128"/>
              </a:rPr>
              <a:t>To maximize the impact of these “recovery foods” they need to be eaten or drunk as soon as possible after racing in small amount! Do not fill yourself up! </a:t>
            </a:r>
          </a:p>
          <a:p>
            <a:endParaRPr lang="en-US" dirty="0" smtClean="0">
              <a:solidFill>
                <a:srgbClr val="FF0000"/>
              </a:solidFill>
              <a:latin typeface="Arial Unicode MS" pitchFamily="34" charset="-128"/>
              <a:ea typeface="Arial Unicode MS" pitchFamily="34" charset="-128"/>
              <a:cs typeface="Arial Unicode MS" pitchFamily="34" charset="-128"/>
            </a:endParaRPr>
          </a:p>
          <a:p>
            <a:r>
              <a:rPr lang="en-US" b="1" i="1" u="sng" dirty="0" smtClean="0">
                <a:solidFill>
                  <a:srgbClr val="FF0000"/>
                </a:solidFill>
                <a:latin typeface="Arial Unicode MS" pitchFamily="34" charset="-128"/>
                <a:ea typeface="Arial Unicode MS" pitchFamily="34" charset="-128"/>
                <a:cs typeface="Arial Unicode MS" pitchFamily="34" charset="-128"/>
              </a:rPr>
              <a:t>AFTER THE MEET </a:t>
            </a:r>
          </a:p>
          <a:p>
            <a:endParaRPr lang="en-US" b="1" i="1" u="sng" dirty="0" smtClean="0">
              <a:solidFill>
                <a:srgbClr val="FF0000"/>
              </a:solidFill>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To speed up recovery after meets, be sure to drink 16 to 24 ounces of fluids such as water or diluted sports drink or fruit juice before your last race. Also, within a half hour after your last race eat a high-carbohydrate snack with some protein. This will aid in your recovery. Then within two hours of the end of the meet, eat a full balanced meal.</a:t>
            </a:r>
          </a:p>
          <a:p>
            <a:endParaRPr lang="en-US" sz="1400" dirty="0" smtClean="0">
              <a:latin typeface="Arial Unicode MS" pitchFamily="34" charset="-128"/>
              <a:ea typeface="Arial Unicode MS" pitchFamily="34" charset="-128"/>
              <a:cs typeface="Arial Unicode MS" pitchFamily="34" charset="-128"/>
            </a:endParaRPr>
          </a:p>
          <a:p>
            <a:r>
              <a:rPr lang="en-US" sz="1400" dirty="0" smtClean="0">
                <a:latin typeface="Arial Unicode MS" pitchFamily="34" charset="-128"/>
                <a:ea typeface="Arial Unicode MS" pitchFamily="34" charset="-128"/>
                <a:cs typeface="Arial Unicode MS" pitchFamily="34" charset="-128"/>
              </a:rPr>
              <a:t> • Spaghetti with Meat Sauce</a:t>
            </a:r>
          </a:p>
          <a:p>
            <a:r>
              <a:rPr lang="en-US" sz="1400" dirty="0" smtClean="0">
                <a:latin typeface="Arial Unicode MS" pitchFamily="34" charset="-128"/>
                <a:ea typeface="Arial Unicode MS" pitchFamily="34" charset="-128"/>
                <a:cs typeface="Arial Unicode MS" pitchFamily="34" charset="-128"/>
              </a:rPr>
              <a:t> • Bean Burritos with rice</a:t>
            </a:r>
          </a:p>
          <a:p>
            <a:r>
              <a:rPr lang="en-US" sz="1400" dirty="0" smtClean="0">
                <a:latin typeface="Arial Unicode MS" pitchFamily="34" charset="-128"/>
                <a:ea typeface="Arial Unicode MS" pitchFamily="34" charset="-128"/>
                <a:cs typeface="Arial Unicode MS" pitchFamily="34" charset="-128"/>
              </a:rPr>
              <a:t> • Low-fat beef or chicken with potatoes or rice</a:t>
            </a:r>
          </a:p>
          <a:p>
            <a:r>
              <a:rPr lang="en-US" sz="1400" dirty="0" smtClean="0">
                <a:latin typeface="Arial Unicode MS" pitchFamily="34" charset="-128"/>
                <a:ea typeface="Arial Unicode MS" pitchFamily="34" charset="-128"/>
                <a:cs typeface="Arial Unicode MS" pitchFamily="34" charset="-128"/>
              </a:rPr>
              <a:t> • Milk</a:t>
            </a:r>
          </a:p>
          <a:p>
            <a:r>
              <a:rPr lang="en-US" sz="1400" dirty="0" smtClean="0">
                <a:latin typeface="Arial Unicode MS" pitchFamily="34" charset="-128"/>
                <a:ea typeface="Arial Unicode MS" pitchFamily="34" charset="-128"/>
                <a:cs typeface="Arial Unicode MS" pitchFamily="34" charset="-128"/>
              </a:rPr>
              <a:t> • Yogurt</a:t>
            </a:r>
          </a:p>
          <a:p>
            <a:r>
              <a:rPr lang="en-US" sz="1400" dirty="0" smtClean="0">
                <a:latin typeface="Arial Unicode MS" pitchFamily="34" charset="-128"/>
                <a:ea typeface="Arial Unicode MS" pitchFamily="34" charset="-128"/>
                <a:cs typeface="Arial Unicode MS" pitchFamily="34" charset="-128"/>
              </a:rPr>
              <a:t> • Fruit &amp; Vegetables</a:t>
            </a:r>
          </a:p>
          <a:p>
            <a:r>
              <a:rPr lang="en-US" sz="1400" dirty="0" smtClean="0">
                <a:latin typeface="Arial Unicode MS" pitchFamily="34" charset="-128"/>
                <a:ea typeface="Arial Unicode MS" pitchFamily="34" charset="-128"/>
                <a:cs typeface="Arial Unicode MS" pitchFamily="34" charset="-128"/>
              </a:rPr>
              <a:t> • Chocolate Milk </a:t>
            </a:r>
            <a:endParaRPr lang="en-US" sz="1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386090"/>
          </a:xfrm>
          <a:prstGeom prst="rect">
            <a:avLst/>
          </a:prstGeom>
        </p:spPr>
        <p:txBody>
          <a:bodyPr wrap="square">
            <a:spAutoFit/>
          </a:bodyPr>
          <a:lstStyle/>
          <a:p>
            <a:r>
              <a:rPr lang="en-US" b="1" i="1" u="sng" dirty="0" smtClean="0">
                <a:solidFill>
                  <a:srgbClr val="FF0000"/>
                </a:solidFill>
                <a:latin typeface="Arial Unicode MS" pitchFamily="34" charset="-128"/>
                <a:ea typeface="Arial Unicode MS" pitchFamily="34" charset="-128"/>
                <a:cs typeface="Arial Unicode MS" pitchFamily="34" charset="-128"/>
              </a:rPr>
              <a:t>SCHEDULE WHAT TO EAT WHEN TO EAT </a:t>
            </a:r>
            <a:r>
              <a:rPr lang="en-US" dirty="0" smtClean="0">
                <a:latin typeface="Arial Unicode MS" pitchFamily="34" charset="-128"/>
                <a:ea typeface="Arial Unicode MS" pitchFamily="34" charset="-128"/>
                <a:cs typeface="Arial Unicode MS" pitchFamily="34" charset="-128"/>
              </a:rPr>
              <a:t>(RECAP)</a:t>
            </a:r>
          </a:p>
          <a:p>
            <a:r>
              <a:rPr lang="en-US" dirty="0" smtClean="0">
                <a:latin typeface="Arial Unicode MS" pitchFamily="34" charset="-128"/>
                <a:ea typeface="Arial Unicode MS" pitchFamily="34" charset="-128"/>
                <a:cs typeface="Arial Unicode MS" pitchFamily="34" charset="-128"/>
              </a:rPr>
              <a:t> </a:t>
            </a:r>
            <a:r>
              <a:rPr lang="en-US" sz="1400" b="1" dirty="0" smtClean="0">
                <a:latin typeface="Arial Unicode MS" pitchFamily="34" charset="-128"/>
                <a:ea typeface="Arial Unicode MS" pitchFamily="34" charset="-128"/>
                <a:cs typeface="Arial Unicode MS" pitchFamily="34" charset="-128"/>
              </a:rPr>
              <a:t>• Early Morning Heats (8am-10am)</a:t>
            </a:r>
          </a:p>
          <a:p>
            <a:r>
              <a:rPr lang="en-US" sz="1400" b="1" dirty="0" smtClean="0">
                <a:latin typeface="Arial Unicode MS" pitchFamily="34" charset="-128"/>
                <a:ea typeface="Arial Unicode MS" pitchFamily="34" charset="-128"/>
                <a:cs typeface="Arial Unicode MS" pitchFamily="34" charset="-128"/>
              </a:rPr>
              <a:t> </a:t>
            </a:r>
            <a:r>
              <a:rPr lang="en-US" sz="1400" dirty="0" smtClean="0">
                <a:latin typeface="Arial Unicode MS" pitchFamily="34" charset="-128"/>
                <a:ea typeface="Arial Unicode MS" pitchFamily="34" charset="-128"/>
                <a:cs typeface="Arial Unicode MS" pitchFamily="34" charset="-128"/>
              </a:rPr>
              <a:t>• Eat breakfast between 6am-7am– light meal, complex carbohydrates</a:t>
            </a:r>
          </a:p>
          <a:p>
            <a:r>
              <a:rPr lang="en-US" sz="1400" dirty="0" smtClean="0">
                <a:latin typeface="Arial Unicode MS" pitchFamily="34" charset="-128"/>
                <a:ea typeface="Arial Unicode MS" pitchFamily="34" charset="-128"/>
                <a:cs typeface="Arial Unicode MS" pitchFamily="34" charset="-128"/>
              </a:rPr>
              <a:t> • Cereal</a:t>
            </a:r>
          </a:p>
          <a:p>
            <a:r>
              <a:rPr lang="en-US" sz="1400" dirty="0" smtClean="0">
                <a:latin typeface="Arial Unicode MS" pitchFamily="34" charset="-128"/>
                <a:ea typeface="Arial Unicode MS" pitchFamily="34" charset="-128"/>
                <a:cs typeface="Arial Unicode MS" pitchFamily="34" charset="-128"/>
              </a:rPr>
              <a:t> • Toast</a:t>
            </a:r>
          </a:p>
          <a:p>
            <a:r>
              <a:rPr lang="en-US" sz="1400" dirty="0" smtClean="0">
                <a:latin typeface="Arial Unicode MS" pitchFamily="34" charset="-128"/>
                <a:ea typeface="Arial Unicode MS" pitchFamily="34" charset="-128"/>
                <a:cs typeface="Arial Unicode MS" pitchFamily="34" charset="-128"/>
              </a:rPr>
              <a:t> • Bagel</a:t>
            </a:r>
          </a:p>
          <a:p>
            <a:r>
              <a:rPr lang="en-US" sz="1400" dirty="0" smtClean="0">
                <a:latin typeface="Arial Unicode MS" pitchFamily="34" charset="-128"/>
                <a:ea typeface="Arial Unicode MS" pitchFamily="34" charset="-128"/>
                <a:cs typeface="Arial Unicode MS" pitchFamily="34" charset="-128"/>
              </a:rPr>
              <a:t> • Juice</a:t>
            </a:r>
          </a:p>
          <a:p>
            <a:r>
              <a:rPr lang="en-US" sz="1400" dirty="0" smtClean="0">
                <a:latin typeface="Arial Unicode MS" pitchFamily="34" charset="-128"/>
                <a:ea typeface="Arial Unicode MS" pitchFamily="34" charset="-128"/>
                <a:cs typeface="Arial Unicode MS" pitchFamily="34" charset="-128"/>
              </a:rPr>
              <a:t> • Fruit</a:t>
            </a:r>
          </a:p>
          <a:p>
            <a:r>
              <a:rPr lang="en-US" sz="1400" dirty="0" smtClean="0">
                <a:latin typeface="Arial Unicode MS" pitchFamily="34" charset="-128"/>
                <a:ea typeface="Arial Unicode MS" pitchFamily="34" charset="-128"/>
                <a:cs typeface="Arial Unicode MS" pitchFamily="34" charset="-128"/>
              </a:rPr>
              <a:t> • Fruit Smoothie</a:t>
            </a:r>
          </a:p>
          <a:p>
            <a:r>
              <a:rPr lang="en-US" sz="1400" dirty="0" smtClean="0">
                <a:latin typeface="Arial Unicode MS" pitchFamily="34" charset="-128"/>
                <a:ea typeface="Arial Unicode MS" pitchFamily="34" charset="-128"/>
                <a:cs typeface="Arial Unicode MS" pitchFamily="34" charset="-128"/>
              </a:rPr>
              <a:t> • </a:t>
            </a:r>
            <a:r>
              <a:rPr lang="en-US" sz="1400" b="1" dirty="0" smtClean="0">
                <a:latin typeface="Arial Unicode MS" pitchFamily="34" charset="-128"/>
                <a:ea typeface="Arial Unicode MS" pitchFamily="34" charset="-128"/>
                <a:cs typeface="Arial Unicode MS" pitchFamily="34" charset="-128"/>
              </a:rPr>
              <a:t>Afternoon Heats/Semi-Finals/Finals (2pm-4pm)</a:t>
            </a:r>
          </a:p>
          <a:p>
            <a:r>
              <a:rPr lang="en-US" sz="1400" b="1" dirty="0" smtClean="0">
                <a:latin typeface="Arial Unicode MS" pitchFamily="34" charset="-128"/>
                <a:ea typeface="Arial Unicode MS" pitchFamily="34" charset="-128"/>
                <a:cs typeface="Arial Unicode MS" pitchFamily="34" charset="-128"/>
              </a:rPr>
              <a:t> </a:t>
            </a:r>
            <a:r>
              <a:rPr lang="en-US" sz="1400" dirty="0" smtClean="0">
                <a:latin typeface="Arial Unicode MS" pitchFamily="34" charset="-128"/>
                <a:ea typeface="Arial Unicode MS" pitchFamily="34" charset="-128"/>
                <a:cs typeface="Arial Unicode MS" pitchFamily="34" charset="-128"/>
              </a:rPr>
              <a:t>• Eat between 11am-1pm depending on start time – allow approx 2 hours</a:t>
            </a:r>
          </a:p>
          <a:p>
            <a:r>
              <a:rPr lang="en-US" sz="1400" dirty="0" smtClean="0">
                <a:latin typeface="Arial Unicode MS" pitchFamily="34" charset="-128"/>
                <a:ea typeface="Arial Unicode MS" pitchFamily="34" charset="-128"/>
                <a:cs typeface="Arial Unicode MS" pitchFamily="34" charset="-128"/>
              </a:rPr>
              <a:t> • Pasta Salad</a:t>
            </a:r>
          </a:p>
          <a:p>
            <a:r>
              <a:rPr lang="en-US" sz="1400" dirty="0" smtClean="0">
                <a:latin typeface="Arial Unicode MS" pitchFamily="34" charset="-128"/>
                <a:ea typeface="Arial Unicode MS" pitchFamily="34" charset="-128"/>
                <a:cs typeface="Arial Unicode MS" pitchFamily="34" charset="-128"/>
              </a:rPr>
              <a:t> • Cup of noodles</a:t>
            </a:r>
          </a:p>
          <a:p>
            <a:r>
              <a:rPr lang="en-US" sz="1400" dirty="0" smtClean="0">
                <a:latin typeface="Arial Unicode MS" pitchFamily="34" charset="-128"/>
                <a:ea typeface="Arial Unicode MS" pitchFamily="34" charset="-128"/>
                <a:cs typeface="Arial Unicode MS" pitchFamily="34" charset="-128"/>
              </a:rPr>
              <a:t> • Small sandwich</a:t>
            </a:r>
          </a:p>
          <a:p>
            <a:r>
              <a:rPr lang="en-US" sz="1400" dirty="0" smtClean="0">
                <a:latin typeface="Arial Unicode MS" pitchFamily="34" charset="-128"/>
                <a:ea typeface="Arial Unicode MS" pitchFamily="34" charset="-128"/>
                <a:cs typeface="Arial Unicode MS" pitchFamily="34" charset="-128"/>
              </a:rPr>
              <a:t> • Salad • Rice</a:t>
            </a:r>
          </a:p>
          <a:p>
            <a:r>
              <a:rPr lang="en-US" sz="1400" dirty="0" smtClean="0">
                <a:latin typeface="Arial Unicode MS" pitchFamily="34" charset="-128"/>
                <a:ea typeface="Arial Unicode MS" pitchFamily="34" charset="-128"/>
                <a:cs typeface="Arial Unicode MS" pitchFamily="34" charset="-128"/>
              </a:rPr>
              <a:t> • </a:t>
            </a:r>
            <a:r>
              <a:rPr lang="en-US" sz="1400" b="1" dirty="0" smtClean="0">
                <a:latin typeface="Arial Unicode MS" pitchFamily="34" charset="-128"/>
                <a:ea typeface="Arial Unicode MS" pitchFamily="34" charset="-128"/>
                <a:cs typeface="Arial Unicode MS" pitchFamily="34" charset="-128"/>
              </a:rPr>
              <a:t>Evening Events (6pm-9pm)</a:t>
            </a:r>
          </a:p>
          <a:p>
            <a:r>
              <a:rPr lang="en-US" sz="1400" b="1" dirty="0" smtClean="0">
                <a:latin typeface="Arial Unicode MS" pitchFamily="34" charset="-128"/>
                <a:ea typeface="Arial Unicode MS" pitchFamily="34" charset="-128"/>
                <a:cs typeface="Arial Unicode MS" pitchFamily="34" charset="-128"/>
              </a:rPr>
              <a:t> </a:t>
            </a:r>
            <a:r>
              <a:rPr lang="en-US" sz="1400" dirty="0" smtClean="0">
                <a:latin typeface="Arial Unicode MS" pitchFamily="34" charset="-128"/>
                <a:ea typeface="Arial Unicode MS" pitchFamily="34" charset="-128"/>
                <a:cs typeface="Arial Unicode MS" pitchFamily="34" charset="-128"/>
              </a:rPr>
              <a:t>• Eat between 4 pm - 5 pm meal (early dinner) – small quantities</a:t>
            </a:r>
          </a:p>
          <a:p>
            <a:r>
              <a:rPr lang="en-US" sz="1400" dirty="0" smtClean="0">
                <a:latin typeface="Arial Unicode MS" pitchFamily="34" charset="-128"/>
                <a:ea typeface="Arial Unicode MS" pitchFamily="34" charset="-128"/>
                <a:cs typeface="Arial Unicode MS" pitchFamily="34" charset="-128"/>
              </a:rPr>
              <a:t> • Spaghetti with Meat Sauce</a:t>
            </a:r>
          </a:p>
          <a:p>
            <a:r>
              <a:rPr lang="en-US" sz="1400" dirty="0" smtClean="0">
                <a:latin typeface="Arial Unicode MS" pitchFamily="34" charset="-128"/>
                <a:ea typeface="Arial Unicode MS" pitchFamily="34" charset="-128"/>
                <a:cs typeface="Arial Unicode MS" pitchFamily="34" charset="-128"/>
              </a:rPr>
              <a:t> • Bean Burritos with rice</a:t>
            </a:r>
          </a:p>
          <a:p>
            <a:r>
              <a:rPr lang="en-US" sz="1400" dirty="0" smtClean="0">
                <a:latin typeface="Arial Unicode MS" pitchFamily="34" charset="-128"/>
                <a:ea typeface="Arial Unicode MS" pitchFamily="34" charset="-128"/>
                <a:cs typeface="Arial Unicode MS" pitchFamily="34" charset="-128"/>
              </a:rPr>
              <a:t> • Low-fat beef or chicken with potatoes or rice • Milk</a:t>
            </a:r>
          </a:p>
          <a:p>
            <a:r>
              <a:rPr lang="en-US" sz="1400" dirty="0" smtClean="0">
                <a:latin typeface="Arial Unicode MS" pitchFamily="34" charset="-128"/>
                <a:ea typeface="Arial Unicode MS" pitchFamily="34" charset="-128"/>
                <a:cs typeface="Arial Unicode MS" pitchFamily="34" charset="-128"/>
              </a:rPr>
              <a:t> • Yogurt • Fruit</a:t>
            </a:r>
          </a:p>
          <a:p>
            <a:r>
              <a:rPr lang="en-US" sz="1400" dirty="0" smtClean="0">
                <a:latin typeface="Arial Unicode MS" pitchFamily="34" charset="-128"/>
                <a:ea typeface="Arial Unicode MS" pitchFamily="34" charset="-128"/>
                <a:cs typeface="Arial Unicode MS" pitchFamily="34" charset="-128"/>
              </a:rPr>
              <a:t> • Vegetables</a:t>
            </a:r>
          </a:p>
          <a:p>
            <a:r>
              <a:rPr lang="en-US" sz="1400" dirty="0" smtClean="0">
                <a:latin typeface="Arial Unicode MS" pitchFamily="34" charset="-128"/>
                <a:ea typeface="Arial Unicode MS" pitchFamily="34" charset="-128"/>
                <a:cs typeface="Arial Unicode MS" pitchFamily="34" charset="-128"/>
              </a:rPr>
              <a:t> • Breads</a:t>
            </a:r>
          </a:p>
          <a:p>
            <a:r>
              <a:rPr lang="en-US" sz="1400" dirty="0" smtClean="0">
                <a:latin typeface="Arial Unicode MS" pitchFamily="34" charset="-128"/>
                <a:ea typeface="Arial Unicode MS" pitchFamily="34" charset="-128"/>
                <a:cs typeface="Arial Unicode MS" pitchFamily="34" charset="-128"/>
              </a:rPr>
              <a:t> • Rice</a:t>
            </a:r>
            <a:r>
              <a:rPr lang="en-US" sz="1400" dirty="0" smtClean="0"/>
              <a:t>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repare for a Swim Meet Step 2 Version 2.jpg"/>
          <p:cNvPicPr>
            <a:picLocks noChangeAspect="1" noChangeArrowheads="1"/>
          </p:cNvPicPr>
          <p:nvPr/>
        </p:nvPicPr>
        <p:blipFill>
          <a:blip r:embed="rId2" cstate="print"/>
          <a:srcRect/>
          <a:stretch>
            <a:fillRect/>
          </a:stretch>
        </p:blipFill>
        <p:spPr bwMode="auto">
          <a:xfrm>
            <a:off x="1676400" y="304800"/>
            <a:ext cx="5638800" cy="4233309"/>
          </a:xfrm>
          <a:prstGeom prst="rect">
            <a:avLst/>
          </a:prstGeom>
          <a:noFill/>
        </p:spPr>
      </p:pic>
      <p:sp>
        <p:nvSpPr>
          <p:cNvPr id="3" name="Rectangle 2"/>
          <p:cNvSpPr/>
          <p:nvPr/>
        </p:nvSpPr>
        <p:spPr>
          <a:xfrm>
            <a:off x="609600" y="4572000"/>
            <a:ext cx="8001000" cy="2031325"/>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2</a:t>
            </a:r>
          </a:p>
          <a:p>
            <a:r>
              <a:rPr lang="en-US" b="1" dirty="0">
                <a:solidFill>
                  <a:srgbClr val="FF0000"/>
                </a:solidFill>
                <a:latin typeface="Arial Unicode MS" pitchFamily="34" charset="-128"/>
                <a:ea typeface="Arial Unicode MS" pitchFamily="34" charset="-128"/>
                <a:cs typeface="Arial Unicode MS" pitchFamily="34" charset="-128"/>
              </a:rPr>
              <a:t>Make sure that you know your game plan for the meet the next day.</a:t>
            </a:r>
            <a:r>
              <a:rPr lang="en-US" dirty="0">
                <a:latin typeface="Arial Unicode MS" pitchFamily="34" charset="-128"/>
                <a:ea typeface="Arial Unicode MS" pitchFamily="34" charset="-128"/>
                <a:cs typeface="Arial Unicode MS" pitchFamily="34" charset="-128"/>
              </a:rPr>
              <a:t> </a:t>
            </a:r>
            <a:endParaRPr lang="en-US" dirty="0" smtClean="0">
              <a:latin typeface="Arial Unicode MS" pitchFamily="34" charset="-128"/>
              <a:ea typeface="Arial Unicode MS" pitchFamily="34" charset="-128"/>
              <a:cs typeface="Arial Unicode MS" pitchFamily="34" charset="-128"/>
            </a:endParaRPr>
          </a:p>
          <a:p>
            <a:r>
              <a:rPr lang="en-US" dirty="0" smtClean="0">
                <a:latin typeface="Arial Unicode MS" pitchFamily="34" charset="-128"/>
                <a:ea typeface="Arial Unicode MS" pitchFamily="34" charset="-128"/>
                <a:cs typeface="Arial Unicode MS" pitchFamily="34" charset="-128"/>
              </a:rPr>
              <a:t>For </a:t>
            </a:r>
            <a:r>
              <a:rPr lang="en-US" dirty="0">
                <a:latin typeface="Arial Unicode MS" pitchFamily="34" charset="-128"/>
                <a:ea typeface="Arial Unicode MS" pitchFamily="34" charset="-128"/>
                <a:cs typeface="Arial Unicode MS" pitchFamily="34" charset="-128"/>
              </a:rPr>
              <a:t>example; ask your coach what time warm ups are, what events your swimming, and whether or not the meet has positive check in. (Positive check-in is when you have to write your initials next to your name on a sign in sheet. This lets the officials know that you are there and so they write out the heats so that there are no empty lanes.)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repare for a Swim Meet Step 3 Version 2.jpg"/>
          <p:cNvPicPr>
            <a:picLocks noChangeAspect="1" noChangeArrowheads="1"/>
          </p:cNvPicPr>
          <p:nvPr/>
        </p:nvPicPr>
        <p:blipFill>
          <a:blip r:embed="rId2" cstate="print"/>
          <a:srcRect/>
          <a:stretch>
            <a:fillRect/>
          </a:stretch>
        </p:blipFill>
        <p:spPr bwMode="auto">
          <a:xfrm>
            <a:off x="1676400" y="228600"/>
            <a:ext cx="5277947" cy="3962400"/>
          </a:xfrm>
          <a:prstGeom prst="rect">
            <a:avLst/>
          </a:prstGeom>
          <a:noFill/>
        </p:spPr>
      </p:pic>
      <p:sp>
        <p:nvSpPr>
          <p:cNvPr id="3" name="Rectangle 2"/>
          <p:cNvSpPr/>
          <p:nvPr/>
        </p:nvSpPr>
        <p:spPr>
          <a:xfrm>
            <a:off x="457200" y="4114800"/>
            <a:ext cx="8458200" cy="2585323"/>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3</a:t>
            </a:r>
          </a:p>
          <a:p>
            <a:r>
              <a:rPr lang="en-US" b="1" dirty="0">
                <a:solidFill>
                  <a:srgbClr val="FF0000"/>
                </a:solidFill>
                <a:latin typeface="Arial Unicode MS" pitchFamily="34" charset="-128"/>
                <a:ea typeface="Arial Unicode MS" pitchFamily="34" charset="-128"/>
                <a:cs typeface="Arial Unicode MS" pitchFamily="34" charset="-128"/>
              </a:rPr>
              <a:t>Eat a good dinner the night before you swim.</a:t>
            </a:r>
            <a:r>
              <a:rPr lang="en-US" dirty="0">
                <a:latin typeface="Arial Unicode MS" pitchFamily="34" charset="-128"/>
                <a:ea typeface="Arial Unicode MS" pitchFamily="34" charset="-128"/>
                <a:cs typeface="Arial Unicode MS" pitchFamily="34" charset="-128"/>
              </a:rPr>
              <a:t> Eat plenty of carbohydrates and proteins but don't eat something to heavy or completely out of the norm. Stay away from acidic foods (including tomato and tomato sauce) for they will upset your stomach and cause cramps. The best plan is to eat something simple, easy to digest. Although pizza, chicken wings, and plates of pasta may seem like "Power food," the reality is that they will sink you like a rock</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Carb</a:t>
            </a:r>
            <a:r>
              <a:rPr lang="en-US" dirty="0" smtClean="0">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loading is a technique that is out dated and since been proved inefficient and unhelpful unless in special circumstances only usually encountered at an elite level.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repare for a Swim Meet Step 4 Version 2.jpg"/>
          <p:cNvPicPr>
            <a:picLocks noChangeAspect="1" noChangeArrowheads="1"/>
          </p:cNvPicPr>
          <p:nvPr/>
        </p:nvPicPr>
        <p:blipFill>
          <a:blip r:embed="rId2" cstate="print"/>
          <a:srcRect/>
          <a:stretch>
            <a:fillRect/>
          </a:stretch>
        </p:blipFill>
        <p:spPr bwMode="auto">
          <a:xfrm>
            <a:off x="1676400" y="304800"/>
            <a:ext cx="5410200" cy="4061688"/>
          </a:xfrm>
          <a:prstGeom prst="rect">
            <a:avLst/>
          </a:prstGeom>
          <a:noFill/>
        </p:spPr>
      </p:pic>
      <p:sp>
        <p:nvSpPr>
          <p:cNvPr id="3" name="Rectangle 2"/>
          <p:cNvSpPr/>
          <p:nvPr/>
        </p:nvSpPr>
        <p:spPr>
          <a:xfrm>
            <a:off x="685800" y="4648200"/>
            <a:ext cx="7848600" cy="1754326"/>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4</a:t>
            </a:r>
          </a:p>
          <a:p>
            <a:r>
              <a:rPr lang="en-US" b="1" dirty="0">
                <a:solidFill>
                  <a:srgbClr val="FF0000"/>
                </a:solidFill>
                <a:latin typeface="Arial Unicode MS" pitchFamily="34" charset="-128"/>
                <a:ea typeface="Arial Unicode MS" pitchFamily="34" charset="-128"/>
                <a:cs typeface="Arial Unicode MS" pitchFamily="34" charset="-128"/>
              </a:rPr>
              <a:t>Do your best to ensure you are not sore or stiff the next day during your swim meet.</a:t>
            </a:r>
            <a:r>
              <a:rPr lang="en-US" dirty="0">
                <a:solidFill>
                  <a:srgbClr val="FF0000"/>
                </a:solidFill>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If it is a multi day swim meet, warm down after every event. If a warm down pool is unavailable, conditioning exercises such as jogging, jumping jacks, and wall push ups then follow with static or dynamic stretches.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repare for a Swim Meet Step 5 Version 2.jpg"/>
          <p:cNvPicPr>
            <a:picLocks noChangeAspect="1" noChangeArrowheads="1"/>
          </p:cNvPicPr>
          <p:nvPr/>
        </p:nvPicPr>
        <p:blipFill>
          <a:blip r:embed="rId2" cstate="print"/>
          <a:srcRect/>
          <a:stretch>
            <a:fillRect/>
          </a:stretch>
        </p:blipFill>
        <p:spPr bwMode="auto">
          <a:xfrm>
            <a:off x="1600200" y="304800"/>
            <a:ext cx="5715000" cy="4290516"/>
          </a:xfrm>
          <a:prstGeom prst="rect">
            <a:avLst/>
          </a:prstGeom>
          <a:noFill/>
        </p:spPr>
      </p:pic>
      <p:sp>
        <p:nvSpPr>
          <p:cNvPr id="3" name="Rectangle 2"/>
          <p:cNvSpPr/>
          <p:nvPr/>
        </p:nvSpPr>
        <p:spPr>
          <a:xfrm>
            <a:off x="1219200" y="4648200"/>
            <a:ext cx="6781800" cy="2031325"/>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5</a:t>
            </a:r>
          </a:p>
          <a:p>
            <a:r>
              <a:rPr lang="en-US" b="1" dirty="0">
                <a:solidFill>
                  <a:srgbClr val="FF0000"/>
                </a:solidFill>
                <a:latin typeface="Arial Unicode MS" pitchFamily="34" charset="-128"/>
                <a:ea typeface="Arial Unicode MS" pitchFamily="34" charset="-128"/>
                <a:cs typeface="Arial Unicode MS" pitchFamily="34" charset="-128"/>
              </a:rPr>
              <a:t>Go to bed as early as possible beginning days before your swim meet, especially if you are getting up early.</a:t>
            </a:r>
            <a:r>
              <a:rPr lang="en-US" dirty="0">
                <a:latin typeface="Arial Unicode MS" pitchFamily="34" charset="-128"/>
                <a:ea typeface="Arial Unicode MS" pitchFamily="34" charset="-128"/>
                <a:cs typeface="Arial Unicode MS" pitchFamily="34" charset="-128"/>
              </a:rPr>
              <a:t> If you go to bed at midnight every night for a week and get 5 hours of sleep every night for a week, getting 10 hours of sleep the night before is not going to help you. You will still be exhausted the day of the swim meet.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repare for a Swim Meet Step 6 Version 2.jpg"/>
          <p:cNvPicPr>
            <a:picLocks noChangeAspect="1" noChangeArrowheads="1"/>
          </p:cNvPicPr>
          <p:nvPr/>
        </p:nvPicPr>
        <p:blipFill>
          <a:blip r:embed="rId2" cstate="print"/>
          <a:srcRect/>
          <a:stretch>
            <a:fillRect/>
          </a:stretch>
        </p:blipFill>
        <p:spPr bwMode="auto">
          <a:xfrm>
            <a:off x="2362200" y="838200"/>
            <a:ext cx="4160549" cy="3123517"/>
          </a:xfrm>
          <a:prstGeom prst="rect">
            <a:avLst/>
          </a:prstGeom>
          <a:noFill/>
        </p:spPr>
      </p:pic>
      <p:sp>
        <p:nvSpPr>
          <p:cNvPr id="3" name="Rectangle 2"/>
          <p:cNvSpPr/>
          <p:nvPr/>
        </p:nvSpPr>
        <p:spPr>
          <a:xfrm>
            <a:off x="304800" y="3810000"/>
            <a:ext cx="8458200" cy="2862322"/>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1</a:t>
            </a:r>
          </a:p>
          <a:p>
            <a:r>
              <a:rPr lang="en-US" b="1" dirty="0">
                <a:solidFill>
                  <a:srgbClr val="FF0000"/>
                </a:solidFill>
                <a:latin typeface="Arial Unicode MS" pitchFamily="34" charset="-128"/>
                <a:ea typeface="Arial Unicode MS" pitchFamily="34" charset="-128"/>
                <a:cs typeface="Arial Unicode MS" pitchFamily="34" charset="-128"/>
              </a:rPr>
              <a:t>Eat a light breakfast such as a bowl of cereal and a banana, or an energy bar if you're swimming a morning event.</a:t>
            </a:r>
            <a:r>
              <a:rPr lang="en-US" dirty="0">
                <a:solidFill>
                  <a:srgbClr val="FF0000"/>
                </a:solidFill>
                <a:latin typeface="Arial Unicode MS" pitchFamily="34" charset="-128"/>
                <a:ea typeface="Arial Unicode MS" pitchFamily="34" charset="-128"/>
                <a:cs typeface="Arial Unicode MS" pitchFamily="34" charset="-128"/>
              </a:rPr>
              <a:t> </a:t>
            </a:r>
            <a:r>
              <a:rPr lang="en-US" b="1" dirty="0">
                <a:solidFill>
                  <a:srgbClr val="FF0000"/>
                </a:solidFill>
                <a:latin typeface="Arial Unicode MS" pitchFamily="34" charset="-128"/>
                <a:ea typeface="Arial Unicode MS" pitchFamily="34" charset="-128"/>
                <a:cs typeface="Arial Unicode MS" pitchFamily="34" charset="-128"/>
              </a:rPr>
              <a:t>If you're swimming in the afternoon, eat a big breakfast and a light lunch</a:t>
            </a:r>
            <a:r>
              <a:rPr lang="en-US" dirty="0">
                <a:solidFill>
                  <a:srgbClr val="FF0000"/>
                </a:solidFill>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Eat one or two hours before the event. Bananas, crackers, and plain toast with no butter in modest amounts are good food. The best foods are pasta, cereals, bagels, breads, fruits, and vegetables. These are out of the stomach in two hours, therefore should not be eaten more than three hours before swimming or they could override the energy in time for the race. Bananas are great because they have potassium which makes you more resistant to fatigue. Remember, no sugar.</a:t>
            </a:r>
          </a:p>
        </p:txBody>
      </p:sp>
      <p:sp>
        <p:nvSpPr>
          <p:cNvPr id="4" name="Rectangle 3"/>
          <p:cNvSpPr/>
          <p:nvPr/>
        </p:nvSpPr>
        <p:spPr>
          <a:xfrm>
            <a:off x="1752600" y="228600"/>
            <a:ext cx="5715000" cy="523220"/>
          </a:xfrm>
          <a:prstGeom prst="rect">
            <a:avLst/>
          </a:prstGeom>
        </p:spPr>
        <p:txBody>
          <a:bodyPr wrap="square">
            <a:spAutoFit/>
          </a:bodyPr>
          <a:lstStyle/>
          <a:p>
            <a:r>
              <a:rPr lang="en-US" sz="2800" b="1" dirty="0">
                <a:solidFill>
                  <a:srgbClr val="FF0000"/>
                </a:solidFill>
              </a:rPr>
              <a:t>Part 2 of 3: Preparation on the day</a:t>
            </a:r>
            <a:endParaRPr lang="en-US" sz="28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repare for a Swim Meet Step 7 Version 2.jpg"/>
          <p:cNvPicPr>
            <a:picLocks noChangeAspect="1" noChangeArrowheads="1"/>
          </p:cNvPicPr>
          <p:nvPr/>
        </p:nvPicPr>
        <p:blipFill>
          <a:blip r:embed="rId2" cstate="print"/>
          <a:srcRect/>
          <a:stretch>
            <a:fillRect/>
          </a:stretch>
        </p:blipFill>
        <p:spPr bwMode="auto">
          <a:xfrm>
            <a:off x="1143000" y="457200"/>
            <a:ext cx="6381750" cy="4791076"/>
          </a:xfrm>
          <a:prstGeom prst="rect">
            <a:avLst/>
          </a:prstGeom>
          <a:noFill/>
        </p:spPr>
      </p:pic>
      <p:sp>
        <p:nvSpPr>
          <p:cNvPr id="3" name="Rectangle 2"/>
          <p:cNvSpPr/>
          <p:nvPr/>
        </p:nvSpPr>
        <p:spPr>
          <a:xfrm>
            <a:off x="533400" y="5181600"/>
            <a:ext cx="8077200" cy="1200329"/>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2</a:t>
            </a:r>
          </a:p>
          <a:p>
            <a:r>
              <a:rPr lang="en-US" b="1" dirty="0">
                <a:solidFill>
                  <a:srgbClr val="FF0000"/>
                </a:solidFill>
                <a:latin typeface="Arial Unicode MS" pitchFamily="34" charset="-128"/>
                <a:ea typeface="Arial Unicode MS" pitchFamily="34" charset="-128"/>
                <a:cs typeface="Arial Unicode MS" pitchFamily="34" charset="-128"/>
              </a:rPr>
              <a:t>Rest.</a:t>
            </a:r>
            <a:r>
              <a:rPr lang="en-US" dirty="0">
                <a:solidFill>
                  <a:srgbClr val="FF0000"/>
                </a:solidFill>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If you have school, do not rush between classes. Take your time walking up and down the stairs. Do not over-exert yourself, save your energy for the race.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repare for a Swim Meet Step 8 Version 2.jpg"/>
          <p:cNvPicPr>
            <a:picLocks noChangeAspect="1" noChangeArrowheads="1"/>
          </p:cNvPicPr>
          <p:nvPr/>
        </p:nvPicPr>
        <p:blipFill>
          <a:blip r:embed="rId2" cstate="print"/>
          <a:srcRect/>
          <a:stretch>
            <a:fillRect/>
          </a:stretch>
        </p:blipFill>
        <p:spPr bwMode="auto">
          <a:xfrm>
            <a:off x="1447800" y="304800"/>
            <a:ext cx="6019800" cy="4519343"/>
          </a:xfrm>
          <a:prstGeom prst="rect">
            <a:avLst/>
          </a:prstGeom>
          <a:noFill/>
        </p:spPr>
      </p:pic>
      <p:sp>
        <p:nvSpPr>
          <p:cNvPr id="3" name="Rectangle 2"/>
          <p:cNvSpPr/>
          <p:nvPr/>
        </p:nvSpPr>
        <p:spPr>
          <a:xfrm>
            <a:off x="990600" y="4800600"/>
            <a:ext cx="7315200" cy="1754326"/>
          </a:xfrm>
          <a:prstGeom prst="rect">
            <a:avLst/>
          </a:prstGeom>
        </p:spPr>
        <p:txBody>
          <a:bodyPr wrap="square">
            <a:spAutoFit/>
          </a:bodyPr>
          <a:lstStyle/>
          <a:p>
            <a:r>
              <a:rPr lang="en-US" b="1" dirty="0">
                <a:solidFill>
                  <a:srgbClr val="FF0000"/>
                </a:solidFill>
                <a:latin typeface="Arial Unicode MS" pitchFamily="34" charset="-128"/>
                <a:ea typeface="Arial Unicode MS" pitchFamily="34" charset="-128"/>
                <a:cs typeface="Arial Unicode MS" pitchFamily="34" charset="-128"/>
              </a:rPr>
              <a:t>3</a:t>
            </a:r>
          </a:p>
          <a:p>
            <a:r>
              <a:rPr lang="en-US" b="1" dirty="0">
                <a:solidFill>
                  <a:srgbClr val="FF0000"/>
                </a:solidFill>
                <a:latin typeface="Arial Unicode MS" pitchFamily="34" charset="-128"/>
                <a:ea typeface="Arial Unicode MS" pitchFamily="34" charset="-128"/>
                <a:cs typeface="Arial Unicode MS" pitchFamily="34" charset="-128"/>
              </a:rPr>
              <a:t>Put on your bathing suit right before you leave and gather your stuff for the meet.</a:t>
            </a:r>
            <a:r>
              <a:rPr lang="en-US" dirty="0">
                <a:latin typeface="Arial Unicode MS" pitchFamily="34" charset="-128"/>
                <a:ea typeface="Arial Unicode MS" pitchFamily="34" charset="-128"/>
                <a:cs typeface="Arial Unicode MS" pitchFamily="34" charset="-128"/>
              </a:rPr>
              <a:t> Don't put </a:t>
            </a:r>
            <a:r>
              <a:rPr lang="en-US" dirty="0" err="1">
                <a:latin typeface="Arial Unicode MS" pitchFamily="34" charset="-128"/>
                <a:ea typeface="Arial Unicode MS" pitchFamily="34" charset="-128"/>
                <a:cs typeface="Arial Unicode MS" pitchFamily="34" charset="-128"/>
              </a:rPr>
              <a:t>Fastskins</a:t>
            </a:r>
            <a:r>
              <a:rPr lang="en-US" dirty="0">
                <a:latin typeface="Arial Unicode MS" pitchFamily="34" charset="-128"/>
                <a:ea typeface="Arial Unicode MS" pitchFamily="34" charset="-128"/>
                <a:cs typeface="Arial Unicode MS" pitchFamily="34" charset="-128"/>
              </a:rPr>
              <a:t> on until after warm up and you are dry. Be sure you have water and healthy snacks. If you are swimming both trials and finals, you are going to need up to five towels; however, you can hang up your towels to dry to save space in your bag.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1980</Words>
  <Application>Microsoft Office PowerPoint</Application>
  <PresentationFormat>On-screen Show (4:3)</PresentationFormat>
  <Paragraphs>183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 Unicode MS</vt: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Bebas</dc:creator>
  <cp:lastModifiedBy>Josh Haag</cp:lastModifiedBy>
  <cp:revision>1</cp:revision>
  <dcterms:created xsi:type="dcterms:W3CDTF">2015-05-27T17:52:19Z</dcterms:created>
  <dcterms:modified xsi:type="dcterms:W3CDTF">2015-05-28T18:39:21Z</dcterms:modified>
</cp:coreProperties>
</file>