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8288000" cy="10287000"/>
  <p:notesSz cx="6858000" cy="9144000"/>
  <p:embeddedFontLst>
    <p:embeddedFont>
      <p:font typeface="Janda Manatee Solid" panose="02000506000000020004" pitchFamily="2" charset="77"/>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656" autoAdjust="0"/>
  </p:normalViewPr>
  <p:slideViewPr>
    <p:cSldViewPr>
      <p:cViewPr varScale="1">
        <p:scale>
          <a:sx n="71" d="100"/>
          <a:sy n="71" d="100"/>
        </p:scale>
        <p:origin x="664"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5/3/26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5/3/26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5/3/26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5/3/26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3.sv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hyperlink" Target="https://windsorforest.swimtopia.com/swim_meets" TargetMode="External"/><Relationship Id="rId5" Type="http://schemas.openxmlformats.org/officeDocument/2006/relationships/image" Target="../media/image3.sv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3.sv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hyperlink" Target="https://windsorforest.swimtopia.com" TargetMode="External"/><Relationship Id="rId5" Type="http://schemas.openxmlformats.org/officeDocument/2006/relationships/image" Target="../media/image3.sv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svg"/><Relationship Id="rId7" Type="http://schemas.openxmlformats.org/officeDocument/2006/relationships/image" Target="../media/image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6.jpe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9.jpeg"/><Relationship Id="rId7" Type="http://schemas.openxmlformats.org/officeDocument/2006/relationships/image" Target="../media/image12.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3.sv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222"/>
            </a:stretch>
          </a:blipFill>
        </p:spPr>
        <p:txBody>
          <a:bodyPr/>
          <a:lstStyle/>
          <a:p>
            <a:endParaRPr lang="en-US"/>
          </a:p>
        </p:txBody>
      </p:sp>
      <p:grpSp>
        <p:nvGrpSpPr>
          <p:cNvPr id="3" name="Group 3"/>
          <p:cNvGrpSpPr/>
          <p:nvPr/>
        </p:nvGrpSpPr>
        <p:grpSpPr>
          <a:xfrm rot="-417363">
            <a:off x="8436832" y="1298005"/>
            <a:ext cx="10526738" cy="10736214"/>
            <a:chOff x="0" y="0"/>
            <a:chExt cx="6062980" cy="6183630"/>
          </a:xfrm>
        </p:grpSpPr>
        <p:sp>
          <p:nvSpPr>
            <p:cNvPr id="4" name="Freeform 4"/>
            <p:cNvSpPr/>
            <p:nvPr/>
          </p:nvSpPr>
          <p:spPr>
            <a:xfrm>
              <a:off x="155" y="123"/>
              <a:ext cx="6062976" cy="6183206"/>
            </a:xfrm>
            <a:custGeom>
              <a:avLst/>
              <a:gdLst/>
              <a:ahLst/>
              <a:cxnLst/>
              <a:rect l="l" t="t" r="r" b="b"/>
              <a:pathLst>
                <a:path w="6062976" h="6183206">
                  <a:moveTo>
                    <a:pt x="3345025" y="695837"/>
                  </a:moveTo>
                  <a:cubicBezTo>
                    <a:pt x="2897985" y="1356237"/>
                    <a:pt x="2951325" y="1918847"/>
                    <a:pt x="2447135" y="2218567"/>
                  </a:cubicBezTo>
                  <a:cubicBezTo>
                    <a:pt x="1431135" y="2824357"/>
                    <a:pt x="389735" y="2246507"/>
                    <a:pt x="69695" y="3285367"/>
                  </a:cubicBezTo>
                  <a:cubicBezTo>
                    <a:pt x="-257965" y="4349627"/>
                    <a:pt x="581505" y="5378327"/>
                    <a:pt x="2339185" y="6022217"/>
                  </a:cubicBezTo>
                  <a:cubicBezTo>
                    <a:pt x="4388965" y="6775327"/>
                    <a:pt x="6481925" y="4725547"/>
                    <a:pt x="5990435" y="3200277"/>
                  </a:cubicBezTo>
                  <a:cubicBezTo>
                    <a:pt x="5584035" y="1936627"/>
                    <a:pt x="6287615" y="1382907"/>
                    <a:pt x="5864705" y="695837"/>
                  </a:cubicBezTo>
                  <a:cubicBezTo>
                    <a:pt x="5171285" y="-428113"/>
                    <a:pt x="3823815" y="-12823"/>
                    <a:pt x="3345025" y="695837"/>
                  </a:cubicBezTo>
                  <a:close/>
                </a:path>
              </a:pathLst>
            </a:custGeom>
            <a:solidFill>
              <a:srgbClr val="00BDF2"/>
            </a:solidFill>
          </p:spPr>
          <p:txBody>
            <a:bodyPr/>
            <a:lstStyle/>
            <a:p>
              <a:endParaRPr lang="en-US"/>
            </a:p>
          </p:txBody>
        </p:sp>
      </p:grpSp>
      <p:grpSp>
        <p:nvGrpSpPr>
          <p:cNvPr id="5" name="Group 5"/>
          <p:cNvGrpSpPr/>
          <p:nvPr/>
        </p:nvGrpSpPr>
        <p:grpSpPr>
          <a:xfrm>
            <a:off x="9051842" y="1702407"/>
            <a:ext cx="10245397" cy="10449274"/>
            <a:chOff x="0" y="0"/>
            <a:chExt cx="6062980" cy="6183630"/>
          </a:xfrm>
        </p:grpSpPr>
        <p:sp>
          <p:nvSpPr>
            <p:cNvPr id="6" name="Freeform 6"/>
            <p:cNvSpPr/>
            <p:nvPr/>
          </p:nvSpPr>
          <p:spPr>
            <a:xfrm>
              <a:off x="155" y="123"/>
              <a:ext cx="6062976" cy="6183206"/>
            </a:xfrm>
            <a:custGeom>
              <a:avLst/>
              <a:gdLst/>
              <a:ahLst/>
              <a:cxnLst/>
              <a:rect l="l" t="t" r="r" b="b"/>
              <a:pathLst>
                <a:path w="6062976" h="6183206">
                  <a:moveTo>
                    <a:pt x="3345025" y="695837"/>
                  </a:moveTo>
                  <a:cubicBezTo>
                    <a:pt x="2897985" y="1356237"/>
                    <a:pt x="2951325" y="1918847"/>
                    <a:pt x="2447135" y="2218567"/>
                  </a:cubicBezTo>
                  <a:cubicBezTo>
                    <a:pt x="1431135" y="2824357"/>
                    <a:pt x="389735" y="2246507"/>
                    <a:pt x="69695" y="3285367"/>
                  </a:cubicBezTo>
                  <a:cubicBezTo>
                    <a:pt x="-257965" y="4349627"/>
                    <a:pt x="581505" y="5378327"/>
                    <a:pt x="2339185" y="6022217"/>
                  </a:cubicBezTo>
                  <a:cubicBezTo>
                    <a:pt x="4388965" y="6775327"/>
                    <a:pt x="6481925" y="4725547"/>
                    <a:pt x="5990435" y="3200277"/>
                  </a:cubicBezTo>
                  <a:cubicBezTo>
                    <a:pt x="5584035" y="1936627"/>
                    <a:pt x="6287615" y="1382907"/>
                    <a:pt x="5864705" y="695837"/>
                  </a:cubicBezTo>
                  <a:cubicBezTo>
                    <a:pt x="5171285" y="-428113"/>
                    <a:pt x="3823815" y="-12823"/>
                    <a:pt x="3345025" y="695837"/>
                  </a:cubicBezTo>
                  <a:close/>
                </a:path>
              </a:pathLst>
            </a:custGeom>
            <a:blipFill>
              <a:blip r:embed="rId3"/>
              <a:stretch>
                <a:fillRect l="-17988" r="-17988"/>
              </a:stretch>
            </a:blipFill>
          </p:spPr>
          <p:txBody>
            <a:bodyPr/>
            <a:lstStyle/>
            <a:p>
              <a:endParaRPr lang="en-US"/>
            </a:p>
          </p:txBody>
        </p:sp>
      </p:grpSp>
      <p:grpSp>
        <p:nvGrpSpPr>
          <p:cNvPr id="7" name="Group 7"/>
          <p:cNvGrpSpPr/>
          <p:nvPr/>
        </p:nvGrpSpPr>
        <p:grpSpPr>
          <a:xfrm>
            <a:off x="11066508" y="110041"/>
            <a:ext cx="6192792" cy="1237705"/>
            <a:chOff x="0" y="0"/>
            <a:chExt cx="2033402" cy="406400"/>
          </a:xfrm>
        </p:grpSpPr>
        <p:sp>
          <p:nvSpPr>
            <p:cNvPr id="8" name="Freeform 8"/>
            <p:cNvSpPr/>
            <p:nvPr/>
          </p:nvSpPr>
          <p:spPr>
            <a:xfrm>
              <a:off x="0" y="0"/>
              <a:ext cx="2033401" cy="406400"/>
            </a:xfrm>
            <a:custGeom>
              <a:avLst/>
              <a:gdLst/>
              <a:ahLst/>
              <a:cxnLst/>
              <a:rect l="l" t="t" r="r" b="b"/>
              <a:pathLst>
                <a:path w="2033401" h="406400">
                  <a:moveTo>
                    <a:pt x="1830201" y="0"/>
                  </a:moveTo>
                  <a:cubicBezTo>
                    <a:pt x="1942426" y="0"/>
                    <a:pt x="2033401" y="90976"/>
                    <a:pt x="2033401" y="203200"/>
                  </a:cubicBezTo>
                  <a:cubicBezTo>
                    <a:pt x="2033401" y="315424"/>
                    <a:pt x="1942426" y="406400"/>
                    <a:pt x="1830201" y="406400"/>
                  </a:cubicBezTo>
                  <a:lnTo>
                    <a:pt x="203200" y="406400"/>
                  </a:lnTo>
                  <a:cubicBezTo>
                    <a:pt x="90976" y="406400"/>
                    <a:pt x="0" y="315424"/>
                    <a:pt x="0" y="203200"/>
                  </a:cubicBezTo>
                  <a:cubicBezTo>
                    <a:pt x="0" y="90976"/>
                    <a:pt x="90976" y="0"/>
                    <a:pt x="203200" y="0"/>
                  </a:cubicBezTo>
                  <a:close/>
                </a:path>
              </a:pathLst>
            </a:custGeom>
            <a:solidFill>
              <a:srgbClr val="F39D0F"/>
            </a:solidFill>
            <a:ln cap="sq">
              <a:noFill/>
              <a:prstDash val="solid"/>
              <a:miter/>
            </a:ln>
          </p:spPr>
          <p:txBody>
            <a:bodyPr/>
            <a:lstStyle/>
            <a:p>
              <a:endParaRPr lang="en-US"/>
            </a:p>
          </p:txBody>
        </p:sp>
        <p:sp>
          <p:nvSpPr>
            <p:cNvPr id="9" name="TextBox 9"/>
            <p:cNvSpPr txBox="1"/>
            <p:nvPr/>
          </p:nvSpPr>
          <p:spPr>
            <a:xfrm>
              <a:off x="0" y="0"/>
              <a:ext cx="2033402" cy="406400"/>
            </a:xfrm>
            <a:prstGeom prst="rect">
              <a:avLst/>
            </a:prstGeom>
          </p:spPr>
          <p:txBody>
            <a:bodyPr lIns="50800" tIns="50800" rIns="50800" bIns="50800" rtlCol="0" anchor="ctr"/>
            <a:lstStyle/>
            <a:p>
              <a:pPr algn="ctr">
                <a:lnSpc>
                  <a:spcPts val="2160"/>
                </a:lnSpc>
              </a:pPr>
              <a:endParaRPr/>
            </a:p>
          </p:txBody>
        </p:sp>
      </p:grpSp>
      <p:grpSp>
        <p:nvGrpSpPr>
          <p:cNvPr id="10" name="Group 10"/>
          <p:cNvGrpSpPr/>
          <p:nvPr/>
        </p:nvGrpSpPr>
        <p:grpSpPr>
          <a:xfrm>
            <a:off x="573408" y="6808987"/>
            <a:ext cx="7779387" cy="3113331"/>
            <a:chOff x="0" y="0"/>
            <a:chExt cx="1390344" cy="556419"/>
          </a:xfrm>
        </p:grpSpPr>
        <p:sp>
          <p:nvSpPr>
            <p:cNvPr id="11" name="Freeform 11"/>
            <p:cNvSpPr/>
            <p:nvPr/>
          </p:nvSpPr>
          <p:spPr>
            <a:xfrm>
              <a:off x="0" y="0"/>
              <a:ext cx="1390344" cy="556419"/>
            </a:xfrm>
            <a:custGeom>
              <a:avLst/>
              <a:gdLst/>
              <a:ahLst/>
              <a:cxnLst/>
              <a:rect l="l" t="t" r="r" b="b"/>
              <a:pathLst>
                <a:path w="1390344" h="556419">
                  <a:moveTo>
                    <a:pt x="1187144" y="0"/>
                  </a:moveTo>
                  <a:cubicBezTo>
                    <a:pt x="1299368" y="0"/>
                    <a:pt x="1390344" y="124559"/>
                    <a:pt x="1390344" y="278210"/>
                  </a:cubicBezTo>
                  <a:cubicBezTo>
                    <a:pt x="1390344" y="431861"/>
                    <a:pt x="1299368" y="556419"/>
                    <a:pt x="1187144" y="556419"/>
                  </a:cubicBezTo>
                  <a:lnTo>
                    <a:pt x="203200" y="556419"/>
                  </a:lnTo>
                  <a:cubicBezTo>
                    <a:pt x="90976" y="556419"/>
                    <a:pt x="0" y="431861"/>
                    <a:pt x="0" y="278210"/>
                  </a:cubicBezTo>
                  <a:cubicBezTo>
                    <a:pt x="0" y="124559"/>
                    <a:pt x="90976" y="0"/>
                    <a:pt x="203200" y="0"/>
                  </a:cubicBezTo>
                  <a:close/>
                </a:path>
              </a:pathLst>
            </a:custGeom>
            <a:solidFill>
              <a:srgbClr val="F39D0F"/>
            </a:solidFill>
            <a:ln cap="sq">
              <a:noFill/>
              <a:prstDash val="solid"/>
              <a:miter/>
            </a:ln>
          </p:spPr>
          <p:txBody>
            <a:bodyPr/>
            <a:lstStyle/>
            <a:p>
              <a:endParaRPr lang="en-US"/>
            </a:p>
          </p:txBody>
        </p:sp>
        <p:sp>
          <p:nvSpPr>
            <p:cNvPr id="12" name="TextBox 12"/>
            <p:cNvSpPr txBox="1"/>
            <p:nvPr/>
          </p:nvSpPr>
          <p:spPr>
            <a:xfrm>
              <a:off x="0" y="0"/>
              <a:ext cx="1390344" cy="556419"/>
            </a:xfrm>
            <a:prstGeom prst="rect">
              <a:avLst/>
            </a:prstGeom>
          </p:spPr>
          <p:txBody>
            <a:bodyPr lIns="50800" tIns="50800" rIns="50800" bIns="50800" rtlCol="0" anchor="ctr"/>
            <a:lstStyle/>
            <a:p>
              <a:pPr algn="ctr">
                <a:lnSpc>
                  <a:spcPts val="2160"/>
                </a:lnSpc>
              </a:pPr>
              <a:endParaRPr/>
            </a:p>
          </p:txBody>
        </p:sp>
      </p:grpSp>
      <p:sp>
        <p:nvSpPr>
          <p:cNvPr id="13" name="TextBox 13"/>
          <p:cNvSpPr txBox="1"/>
          <p:nvPr/>
        </p:nvSpPr>
        <p:spPr>
          <a:xfrm>
            <a:off x="1826422" y="763905"/>
            <a:ext cx="4867068" cy="672466"/>
          </a:xfrm>
          <a:prstGeom prst="rect">
            <a:avLst/>
          </a:prstGeom>
        </p:spPr>
        <p:txBody>
          <a:bodyPr lIns="0" tIns="0" rIns="0" bIns="0" rtlCol="0" anchor="t">
            <a:spAutoFit/>
          </a:bodyPr>
          <a:lstStyle/>
          <a:p>
            <a:pPr algn="l">
              <a:lnSpc>
                <a:spcPts val="5459"/>
              </a:lnSpc>
            </a:pPr>
            <a:r>
              <a:rPr lang="en-US" sz="3899">
                <a:solidFill>
                  <a:srgbClr val="2DC658"/>
                </a:solidFill>
                <a:latin typeface="Janda Manatee Solid"/>
                <a:ea typeface="Janda Manatee Solid"/>
                <a:cs typeface="Janda Manatee Solid"/>
                <a:sym typeface="Janda Manatee Solid"/>
              </a:rPr>
              <a:t>Welcome to</a:t>
            </a:r>
          </a:p>
        </p:txBody>
      </p:sp>
      <p:sp>
        <p:nvSpPr>
          <p:cNvPr id="14" name="Freeform 14"/>
          <p:cNvSpPr/>
          <p:nvPr/>
        </p:nvSpPr>
        <p:spPr>
          <a:xfrm rot="8100000">
            <a:off x="-2902870" y="-1445597"/>
            <a:ext cx="4379236" cy="4012475"/>
          </a:xfrm>
          <a:custGeom>
            <a:avLst/>
            <a:gdLst/>
            <a:ahLst/>
            <a:cxnLst/>
            <a:rect l="l" t="t" r="r" b="b"/>
            <a:pathLst>
              <a:path w="4379236" h="4012475">
                <a:moveTo>
                  <a:pt x="0" y="0"/>
                </a:moveTo>
                <a:lnTo>
                  <a:pt x="4379236" y="0"/>
                </a:lnTo>
                <a:lnTo>
                  <a:pt x="4379236" y="4012475"/>
                </a:lnTo>
                <a:lnTo>
                  <a:pt x="0" y="40124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TextBox 15"/>
          <p:cNvSpPr txBox="1"/>
          <p:nvPr/>
        </p:nvSpPr>
        <p:spPr>
          <a:xfrm>
            <a:off x="1616872" y="1795925"/>
            <a:ext cx="13085109" cy="2946270"/>
          </a:xfrm>
          <a:prstGeom prst="rect">
            <a:avLst/>
          </a:prstGeom>
        </p:spPr>
        <p:txBody>
          <a:bodyPr lIns="0" tIns="0" rIns="0" bIns="0" rtlCol="0" anchor="t">
            <a:spAutoFit/>
          </a:bodyPr>
          <a:lstStyle/>
          <a:p>
            <a:pPr algn="l">
              <a:lnSpc>
                <a:spcPts val="11204"/>
              </a:lnSpc>
            </a:pPr>
            <a:r>
              <a:rPr lang="en-US" sz="11919">
                <a:solidFill>
                  <a:srgbClr val="FFFFFF"/>
                </a:solidFill>
                <a:latin typeface="Janda Manatee Solid"/>
                <a:ea typeface="Janda Manatee Solid"/>
                <a:cs typeface="Janda Manatee Solid"/>
                <a:sym typeface="Janda Manatee Solid"/>
              </a:rPr>
              <a:t>WINDSOR FOREST </a:t>
            </a:r>
          </a:p>
          <a:p>
            <a:pPr algn="l">
              <a:lnSpc>
                <a:spcPts val="11204"/>
              </a:lnSpc>
            </a:pPr>
            <a:r>
              <a:rPr lang="en-US" sz="11919">
                <a:solidFill>
                  <a:srgbClr val="FFFFFF"/>
                </a:solidFill>
                <a:latin typeface="Janda Manatee Solid"/>
                <a:ea typeface="Janda Manatee Solid"/>
                <a:cs typeface="Janda Manatee Solid"/>
                <a:sym typeface="Janda Manatee Solid"/>
              </a:rPr>
              <a:t>SUMMER SWIM</a:t>
            </a:r>
          </a:p>
        </p:txBody>
      </p:sp>
      <p:sp>
        <p:nvSpPr>
          <p:cNvPr id="16" name="TextBox 16"/>
          <p:cNvSpPr txBox="1"/>
          <p:nvPr/>
        </p:nvSpPr>
        <p:spPr>
          <a:xfrm>
            <a:off x="275802" y="5126531"/>
            <a:ext cx="10547058" cy="1531028"/>
          </a:xfrm>
          <a:prstGeom prst="rect">
            <a:avLst/>
          </a:prstGeom>
        </p:spPr>
        <p:txBody>
          <a:bodyPr lIns="0" tIns="0" rIns="0" bIns="0" rtlCol="0" anchor="t">
            <a:spAutoFit/>
          </a:bodyPr>
          <a:lstStyle/>
          <a:p>
            <a:pPr algn="l">
              <a:lnSpc>
                <a:spcPts val="11317"/>
              </a:lnSpc>
            </a:pPr>
            <a:r>
              <a:rPr lang="en-US" sz="12039">
                <a:solidFill>
                  <a:srgbClr val="2DC658"/>
                </a:solidFill>
                <a:latin typeface="Janda Manatee Solid"/>
                <a:ea typeface="Janda Manatee Solid"/>
                <a:cs typeface="Janda Manatee Solid"/>
                <a:sym typeface="Janda Manatee Solid"/>
              </a:rPr>
              <a:t>2026 SEASONS</a:t>
            </a:r>
          </a:p>
        </p:txBody>
      </p:sp>
      <p:sp>
        <p:nvSpPr>
          <p:cNvPr id="17" name="TextBox 17"/>
          <p:cNvSpPr txBox="1"/>
          <p:nvPr/>
        </p:nvSpPr>
        <p:spPr>
          <a:xfrm>
            <a:off x="648739" y="6869895"/>
            <a:ext cx="7628726" cy="2555258"/>
          </a:xfrm>
          <a:prstGeom prst="rect">
            <a:avLst/>
          </a:prstGeom>
        </p:spPr>
        <p:txBody>
          <a:bodyPr lIns="0" tIns="0" rIns="0" bIns="0" rtlCol="0" anchor="t">
            <a:spAutoFit/>
          </a:bodyPr>
          <a:lstStyle/>
          <a:p>
            <a:pPr algn="ctr">
              <a:lnSpc>
                <a:spcPts val="4059"/>
              </a:lnSpc>
            </a:pPr>
            <a:r>
              <a:rPr lang="en-US" sz="2899">
                <a:solidFill>
                  <a:srgbClr val="FFFFFF"/>
                </a:solidFill>
                <a:latin typeface="Janda Manatee Solid"/>
                <a:ea typeface="Janda Manatee Solid"/>
                <a:cs typeface="Janda Manatee Solid"/>
                <a:sym typeface="Janda Manatee Solid"/>
              </a:rPr>
              <a:t>Head Coach:  Mandy Gorelick</a:t>
            </a:r>
          </a:p>
          <a:p>
            <a:pPr algn="ctr">
              <a:lnSpc>
                <a:spcPts val="4059"/>
              </a:lnSpc>
            </a:pPr>
            <a:r>
              <a:rPr lang="en-US" sz="2899">
                <a:solidFill>
                  <a:srgbClr val="FFFFFF"/>
                </a:solidFill>
                <a:latin typeface="Janda Manatee Solid"/>
                <a:ea typeface="Janda Manatee Solid"/>
                <a:cs typeface="Janda Manatee Solid"/>
                <a:sym typeface="Janda Manatee Solid"/>
              </a:rPr>
              <a:t>Assistant: Aiden Butler</a:t>
            </a:r>
          </a:p>
          <a:p>
            <a:pPr algn="ctr">
              <a:lnSpc>
                <a:spcPts val="4059"/>
              </a:lnSpc>
            </a:pPr>
            <a:r>
              <a:rPr lang="en-US" sz="2899">
                <a:solidFill>
                  <a:srgbClr val="FFFFFF"/>
                </a:solidFill>
                <a:latin typeface="Janda Manatee Solid"/>
                <a:ea typeface="Janda Manatee Solid"/>
                <a:cs typeface="Janda Manatee Solid"/>
                <a:sym typeface="Janda Manatee Solid"/>
              </a:rPr>
              <a:t>Assistant: Anson Butler</a:t>
            </a:r>
          </a:p>
          <a:p>
            <a:pPr algn="ctr">
              <a:lnSpc>
                <a:spcPts val="4059"/>
              </a:lnSpc>
            </a:pPr>
            <a:r>
              <a:rPr lang="en-US" sz="2899">
                <a:solidFill>
                  <a:srgbClr val="FFFFFF"/>
                </a:solidFill>
                <a:latin typeface="Janda Manatee Solid"/>
                <a:ea typeface="Janda Manatee Solid"/>
                <a:cs typeface="Janda Manatee Solid"/>
                <a:sym typeface="Janda Manatee Solid"/>
              </a:rPr>
              <a:t>Head Tadpole Coach: Amelia Butler</a:t>
            </a:r>
          </a:p>
          <a:p>
            <a:pPr algn="ctr">
              <a:lnSpc>
                <a:spcPts val="4059"/>
              </a:lnSpc>
            </a:pPr>
            <a:r>
              <a:rPr lang="en-US" sz="2899">
                <a:solidFill>
                  <a:srgbClr val="FFFFFF"/>
                </a:solidFill>
                <a:latin typeface="Janda Manatee Solid"/>
                <a:ea typeface="Janda Manatee Solid"/>
                <a:cs typeface="Janda Manatee Solid"/>
                <a:sym typeface="Janda Manatee Solid"/>
              </a:rPr>
              <a:t>Assistant Tadpole Coach: Anson Butler</a:t>
            </a:r>
          </a:p>
        </p:txBody>
      </p:sp>
      <p:sp>
        <p:nvSpPr>
          <p:cNvPr id="18" name="TextBox 18"/>
          <p:cNvSpPr txBox="1"/>
          <p:nvPr/>
        </p:nvSpPr>
        <p:spPr>
          <a:xfrm>
            <a:off x="11336970" y="134679"/>
            <a:ext cx="5651869" cy="1064183"/>
          </a:xfrm>
          <a:prstGeom prst="rect">
            <a:avLst/>
          </a:prstGeom>
        </p:spPr>
        <p:txBody>
          <a:bodyPr lIns="0" tIns="0" rIns="0" bIns="0" rtlCol="0" anchor="t">
            <a:spAutoFit/>
          </a:bodyPr>
          <a:lstStyle/>
          <a:p>
            <a:pPr algn="ctr">
              <a:lnSpc>
                <a:spcPts val="4344"/>
              </a:lnSpc>
            </a:pPr>
            <a:r>
              <a:rPr lang="en-US" sz="3103">
                <a:solidFill>
                  <a:srgbClr val="FFFFFF"/>
                </a:solidFill>
                <a:latin typeface="Janda Manatee Solid"/>
                <a:ea typeface="Janda Manatee Solid"/>
                <a:cs typeface="Janda Manatee Solid"/>
                <a:sym typeface="Janda Manatee Solid"/>
              </a:rPr>
              <a:t>Treasurer: Amber Spicer</a:t>
            </a:r>
          </a:p>
          <a:p>
            <a:pPr algn="ctr">
              <a:lnSpc>
                <a:spcPts val="4344"/>
              </a:lnSpc>
            </a:pPr>
            <a:r>
              <a:rPr lang="en-US" sz="3103">
                <a:solidFill>
                  <a:srgbClr val="FFFFFF"/>
                </a:solidFill>
                <a:latin typeface="Janda Manatee Solid"/>
                <a:ea typeface="Janda Manatee Solid"/>
                <a:cs typeface="Janda Manatee Solid"/>
                <a:sym typeface="Janda Manatee Solid"/>
              </a:rPr>
              <a:t>Head Referee: Richard Long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l="-111" r="-111"/>
            </a:stretch>
          </a:blipFill>
        </p:spPr>
        <p:txBody>
          <a:bodyPr/>
          <a:lstStyle/>
          <a:p>
            <a:endParaRPr lang="en-US"/>
          </a:p>
        </p:txBody>
      </p:sp>
      <p:grpSp>
        <p:nvGrpSpPr>
          <p:cNvPr id="3" name="Group 3"/>
          <p:cNvGrpSpPr/>
          <p:nvPr/>
        </p:nvGrpSpPr>
        <p:grpSpPr>
          <a:xfrm>
            <a:off x="11624849" y="-1844881"/>
            <a:ext cx="9265259" cy="13144801"/>
            <a:chOff x="-36830" y="-113030"/>
            <a:chExt cx="3351530" cy="4754880"/>
          </a:xfrm>
        </p:grpSpPr>
        <p:sp>
          <p:nvSpPr>
            <p:cNvPr id="4" name="Freeform 4"/>
            <p:cNvSpPr/>
            <p:nvPr/>
          </p:nvSpPr>
          <p:spPr>
            <a:xfrm>
              <a:off x="36830" y="112966"/>
              <a:ext cx="3314700" cy="4510166"/>
            </a:xfrm>
            <a:custGeom>
              <a:avLst/>
              <a:gdLst/>
              <a:ahLst/>
              <a:cxnLst/>
              <a:rect l="l" t="t" r="r" b="b"/>
              <a:pathLst>
                <a:path w="3314700" h="4510166">
                  <a:moveTo>
                    <a:pt x="3314700" y="2489264"/>
                  </a:moveTo>
                  <a:cubicBezTo>
                    <a:pt x="3314700" y="2724214"/>
                    <a:pt x="3181350" y="2957894"/>
                    <a:pt x="2918460" y="3050604"/>
                  </a:cubicBezTo>
                  <a:cubicBezTo>
                    <a:pt x="2555240" y="3180144"/>
                    <a:pt x="2510790" y="3507804"/>
                    <a:pt x="2552700" y="3840544"/>
                  </a:cubicBezTo>
                  <a:cubicBezTo>
                    <a:pt x="2608580" y="4286314"/>
                    <a:pt x="2147570" y="4641914"/>
                    <a:pt x="1734820" y="4462844"/>
                  </a:cubicBezTo>
                  <a:cubicBezTo>
                    <a:pt x="1644650" y="4423474"/>
                    <a:pt x="1558290" y="4372674"/>
                    <a:pt x="1460500" y="4357434"/>
                  </a:cubicBezTo>
                  <a:cubicBezTo>
                    <a:pt x="1337310" y="4337114"/>
                    <a:pt x="1209040" y="4366324"/>
                    <a:pt x="1084580" y="4347274"/>
                  </a:cubicBezTo>
                  <a:cubicBezTo>
                    <a:pt x="650240" y="4278694"/>
                    <a:pt x="314960" y="4215194"/>
                    <a:pt x="118110" y="3778314"/>
                  </a:cubicBezTo>
                  <a:cubicBezTo>
                    <a:pt x="-36830" y="3435414"/>
                    <a:pt x="-22860" y="3011234"/>
                    <a:pt x="215900" y="2708974"/>
                  </a:cubicBezTo>
                  <a:cubicBezTo>
                    <a:pt x="347980" y="2545144"/>
                    <a:pt x="414020" y="2329244"/>
                    <a:pt x="414020" y="2108264"/>
                  </a:cubicBezTo>
                  <a:cubicBezTo>
                    <a:pt x="414020" y="1880934"/>
                    <a:pt x="345440" y="1647254"/>
                    <a:pt x="207010" y="1456754"/>
                  </a:cubicBezTo>
                  <a:cubicBezTo>
                    <a:pt x="63500" y="1256094"/>
                    <a:pt x="0" y="1028764"/>
                    <a:pt x="0" y="811594"/>
                  </a:cubicBezTo>
                  <a:cubicBezTo>
                    <a:pt x="0" y="575374"/>
                    <a:pt x="106680" y="287084"/>
                    <a:pt x="278130" y="118174"/>
                  </a:cubicBezTo>
                  <a:cubicBezTo>
                    <a:pt x="514350" y="-112966"/>
                    <a:pt x="848360" y="24194"/>
                    <a:pt x="1010920" y="278194"/>
                  </a:cubicBezTo>
                  <a:cubicBezTo>
                    <a:pt x="1131570" y="468694"/>
                    <a:pt x="1379220" y="596964"/>
                    <a:pt x="1605280" y="546164"/>
                  </a:cubicBezTo>
                  <a:cubicBezTo>
                    <a:pt x="1686560" y="528384"/>
                    <a:pt x="1762760" y="495364"/>
                    <a:pt x="1840230" y="467424"/>
                  </a:cubicBezTo>
                  <a:cubicBezTo>
                    <a:pt x="2143760" y="359474"/>
                    <a:pt x="2512060" y="497904"/>
                    <a:pt x="2631440" y="806514"/>
                  </a:cubicBezTo>
                  <a:cubicBezTo>
                    <a:pt x="2702560" y="990664"/>
                    <a:pt x="2627630" y="1118934"/>
                    <a:pt x="2607310" y="1299274"/>
                  </a:cubicBezTo>
                  <a:cubicBezTo>
                    <a:pt x="2576830" y="1565974"/>
                    <a:pt x="2707640" y="1835214"/>
                    <a:pt x="2957830" y="1944434"/>
                  </a:cubicBezTo>
                  <a:cubicBezTo>
                    <a:pt x="3196590" y="2048574"/>
                    <a:pt x="3314700" y="2269554"/>
                    <a:pt x="3314700" y="2489264"/>
                  </a:cubicBezTo>
                  <a:close/>
                </a:path>
              </a:pathLst>
            </a:custGeom>
            <a:blipFill>
              <a:blip r:embed="rId3"/>
              <a:stretch>
                <a:fillRect l="-51921" r="-51921"/>
              </a:stretch>
            </a:blipFill>
          </p:spPr>
          <p:txBody>
            <a:bodyPr/>
            <a:lstStyle/>
            <a:p>
              <a:endParaRPr lang="en-US"/>
            </a:p>
          </p:txBody>
        </p:sp>
      </p:grpSp>
      <p:sp>
        <p:nvSpPr>
          <p:cNvPr id="5" name="Freeform 5"/>
          <p:cNvSpPr/>
          <p:nvPr/>
        </p:nvSpPr>
        <p:spPr>
          <a:xfrm rot="5400000">
            <a:off x="-2697813" y="8041633"/>
            <a:ext cx="4379236" cy="4012475"/>
          </a:xfrm>
          <a:custGeom>
            <a:avLst/>
            <a:gdLst/>
            <a:ahLst/>
            <a:cxnLst/>
            <a:rect l="l" t="t" r="r" b="b"/>
            <a:pathLst>
              <a:path w="4379236" h="4012475">
                <a:moveTo>
                  <a:pt x="0" y="0"/>
                </a:moveTo>
                <a:lnTo>
                  <a:pt x="4379236" y="0"/>
                </a:lnTo>
                <a:lnTo>
                  <a:pt x="4379236" y="4012475"/>
                </a:lnTo>
                <a:lnTo>
                  <a:pt x="0" y="40124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6"/>
          <p:cNvSpPr txBox="1"/>
          <p:nvPr/>
        </p:nvSpPr>
        <p:spPr>
          <a:xfrm>
            <a:off x="0" y="267335"/>
            <a:ext cx="18288000" cy="1925447"/>
          </a:xfrm>
          <a:prstGeom prst="rect">
            <a:avLst/>
          </a:prstGeom>
        </p:spPr>
        <p:txBody>
          <a:bodyPr lIns="0" tIns="0" rIns="0" bIns="0" rtlCol="0" anchor="t">
            <a:spAutoFit/>
          </a:bodyPr>
          <a:lstStyle/>
          <a:p>
            <a:pPr algn="ctr">
              <a:lnSpc>
                <a:spcPts val="7503"/>
              </a:lnSpc>
            </a:pPr>
            <a:r>
              <a:rPr lang="en-US" sz="6699">
                <a:solidFill>
                  <a:srgbClr val="2DC658"/>
                </a:solidFill>
                <a:latin typeface="Janda Manatee Solid"/>
                <a:ea typeface="Janda Manatee Solid"/>
                <a:cs typeface="Janda Manatee Solid"/>
                <a:sym typeface="Janda Manatee Solid"/>
              </a:rPr>
              <a:t>WINDSOR FOREST SPECIAL EVENTS &amp; FUNDRAISING </a:t>
            </a:r>
          </a:p>
        </p:txBody>
      </p:sp>
      <p:sp>
        <p:nvSpPr>
          <p:cNvPr id="7" name="TextBox 7"/>
          <p:cNvSpPr txBox="1"/>
          <p:nvPr/>
        </p:nvSpPr>
        <p:spPr>
          <a:xfrm>
            <a:off x="171663" y="3820927"/>
            <a:ext cx="7225979" cy="4269222"/>
          </a:xfrm>
          <a:prstGeom prst="rect">
            <a:avLst/>
          </a:prstGeom>
        </p:spPr>
        <p:txBody>
          <a:bodyPr lIns="0" tIns="0" rIns="0" bIns="0" rtlCol="0" anchor="t">
            <a:spAutoFit/>
          </a:bodyPr>
          <a:lstStyle/>
          <a:p>
            <a:pPr marL="842703" lvl="1" indent="-421352" algn="l">
              <a:lnSpc>
                <a:spcPts val="5464"/>
              </a:lnSpc>
              <a:buFont typeface="Arial"/>
              <a:buChar char="•"/>
            </a:pPr>
            <a:r>
              <a:rPr lang="en-US" sz="3903">
                <a:solidFill>
                  <a:srgbClr val="FFFFFF"/>
                </a:solidFill>
                <a:latin typeface="Janda Manatee Solid"/>
                <a:ea typeface="Janda Manatee Solid"/>
                <a:cs typeface="Janda Manatee Solid"/>
                <a:sym typeface="Janda Manatee Solid"/>
              </a:rPr>
              <a:t>Ice Cream Social</a:t>
            </a:r>
          </a:p>
          <a:p>
            <a:pPr marL="842703" lvl="1" indent="-421352" algn="l">
              <a:lnSpc>
                <a:spcPts val="5464"/>
              </a:lnSpc>
              <a:buFont typeface="Arial"/>
              <a:buChar char="•"/>
            </a:pPr>
            <a:r>
              <a:rPr lang="en-US" sz="3903">
                <a:solidFill>
                  <a:srgbClr val="FFFFFF"/>
                </a:solidFill>
                <a:latin typeface="Janda Manatee Solid"/>
                <a:ea typeface="Janda Manatee Solid"/>
                <a:cs typeface="Janda Manatee Solid"/>
                <a:sym typeface="Janda Manatee Solid"/>
              </a:rPr>
              <a:t>Pancake Breakfast</a:t>
            </a:r>
          </a:p>
          <a:p>
            <a:pPr marL="842703" lvl="1" indent="-421352" algn="l">
              <a:lnSpc>
                <a:spcPts val="5464"/>
              </a:lnSpc>
              <a:buFont typeface="Arial"/>
              <a:buChar char="•"/>
            </a:pPr>
            <a:r>
              <a:rPr lang="en-US" sz="3903">
                <a:solidFill>
                  <a:srgbClr val="FFFFFF"/>
                </a:solidFill>
                <a:latin typeface="Janda Manatee Solid"/>
                <a:ea typeface="Janda Manatee Solid"/>
                <a:cs typeface="Janda Manatee Solid"/>
                <a:sym typeface="Janda Manatee Solid"/>
              </a:rPr>
              <a:t>End of Season Movie night...</a:t>
            </a:r>
          </a:p>
          <a:p>
            <a:pPr marL="842703" lvl="1" indent="-421352" algn="l">
              <a:lnSpc>
                <a:spcPts val="5464"/>
              </a:lnSpc>
              <a:buFont typeface="Arial"/>
              <a:buChar char="•"/>
            </a:pPr>
            <a:r>
              <a:rPr lang="en-US" sz="3903">
                <a:solidFill>
                  <a:srgbClr val="FFFFFF"/>
                </a:solidFill>
                <a:latin typeface="Janda Manatee Solid"/>
                <a:ea typeface="Janda Manatee Solid"/>
                <a:cs typeface="Janda Manatee Solid"/>
                <a:sym typeface="Janda Manatee Solid"/>
              </a:rPr>
              <a:t>Beach Day</a:t>
            </a:r>
          </a:p>
          <a:p>
            <a:pPr marL="842703" lvl="1" indent="-421352" algn="l">
              <a:lnSpc>
                <a:spcPts val="5464"/>
              </a:lnSpc>
              <a:buFont typeface="Arial"/>
              <a:buChar char="•"/>
            </a:pPr>
            <a:r>
              <a:rPr lang="en-US" sz="3903">
                <a:solidFill>
                  <a:srgbClr val="FFFFFF"/>
                </a:solidFill>
                <a:latin typeface="Janda Manatee Solid"/>
                <a:ea typeface="Janda Manatee Solid"/>
                <a:cs typeface="Janda Manatee Solid"/>
                <a:sym typeface="Janda Manatee Solid"/>
              </a:rPr>
              <a:t>Senior Night</a:t>
            </a:r>
          </a:p>
          <a:p>
            <a:pPr algn="l">
              <a:lnSpc>
                <a:spcPts val="6912"/>
              </a:lnSpc>
            </a:pPr>
            <a:endParaRPr lang="en-US" sz="3903">
              <a:solidFill>
                <a:srgbClr val="FFFFFF"/>
              </a:solidFill>
              <a:latin typeface="Janda Manatee Solid"/>
              <a:ea typeface="Janda Manatee Solid"/>
              <a:cs typeface="Janda Manatee Solid"/>
              <a:sym typeface="Janda Manatee Solid"/>
            </a:endParaRPr>
          </a:p>
        </p:txBody>
      </p:sp>
      <p:sp>
        <p:nvSpPr>
          <p:cNvPr id="8" name="TextBox 8"/>
          <p:cNvSpPr txBox="1"/>
          <p:nvPr/>
        </p:nvSpPr>
        <p:spPr>
          <a:xfrm>
            <a:off x="8306403" y="6500815"/>
            <a:ext cx="7225979" cy="2757485"/>
          </a:xfrm>
          <a:prstGeom prst="rect">
            <a:avLst/>
          </a:prstGeom>
        </p:spPr>
        <p:txBody>
          <a:bodyPr lIns="0" tIns="0" rIns="0" bIns="0" rtlCol="0" anchor="t">
            <a:spAutoFit/>
          </a:bodyPr>
          <a:lstStyle/>
          <a:p>
            <a:pPr marL="850131" lvl="1" indent="-425065" algn="l">
              <a:lnSpc>
                <a:spcPts val="5512"/>
              </a:lnSpc>
              <a:buFont typeface="Arial"/>
              <a:buChar char="•"/>
            </a:pPr>
            <a:r>
              <a:rPr lang="en-US" sz="3937">
                <a:solidFill>
                  <a:srgbClr val="FFFFFF"/>
                </a:solidFill>
                <a:latin typeface="Janda Manatee Solid"/>
                <a:ea typeface="Janda Manatee Solid"/>
                <a:cs typeface="Janda Manatee Solid"/>
                <a:sym typeface="Janda Manatee Solid"/>
              </a:rPr>
              <a:t>Sponsorship signs</a:t>
            </a:r>
          </a:p>
          <a:p>
            <a:pPr marL="850131" lvl="1" indent="-425065" algn="l">
              <a:lnSpc>
                <a:spcPts val="5512"/>
              </a:lnSpc>
              <a:buFont typeface="Arial"/>
              <a:buChar char="•"/>
            </a:pPr>
            <a:r>
              <a:rPr lang="en-US" sz="3937">
                <a:solidFill>
                  <a:srgbClr val="FFFFFF"/>
                </a:solidFill>
                <a:latin typeface="Janda Manatee Solid"/>
                <a:ea typeface="Janda Manatee Solid"/>
                <a:cs typeface="Janda Manatee Solid"/>
                <a:sym typeface="Janda Manatee Solid"/>
              </a:rPr>
              <a:t>Lap-a-thon</a:t>
            </a:r>
          </a:p>
          <a:p>
            <a:pPr marL="850131" lvl="1" indent="-425065" algn="l">
              <a:lnSpc>
                <a:spcPts val="5512"/>
              </a:lnSpc>
              <a:buFont typeface="Arial"/>
              <a:buChar char="•"/>
            </a:pPr>
            <a:r>
              <a:rPr lang="en-US" sz="3937">
                <a:solidFill>
                  <a:srgbClr val="FFFFFF"/>
                </a:solidFill>
                <a:latin typeface="Janda Manatee Solid"/>
                <a:ea typeface="Janda Manatee Solid"/>
                <a:cs typeface="Janda Manatee Solid"/>
                <a:sym typeface="Janda Manatee Solid"/>
              </a:rPr>
              <a:t>4th of July 5k</a:t>
            </a:r>
          </a:p>
          <a:p>
            <a:pPr marL="850131" lvl="1" indent="-425065" algn="l">
              <a:lnSpc>
                <a:spcPts val="5512"/>
              </a:lnSpc>
              <a:buFont typeface="Arial"/>
              <a:buChar char="•"/>
            </a:pPr>
            <a:r>
              <a:rPr lang="en-US" sz="3937">
                <a:solidFill>
                  <a:srgbClr val="FFFFFF"/>
                </a:solidFill>
                <a:latin typeface="Janda Manatee Solid"/>
                <a:ea typeface="Janda Manatee Solid"/>
                <a:cs typeface="Janda Manatee Solid"/>
                <a:sym typeface="Janda Manatee Solid"/>
              </a:rPr>
              <a:t>50/50 Raffle</a:t>
            </a:r>
          </a:p>
        </p:txBody>
      </p:sp>
      <p:sp>
        <p:nvSpPr>
          <p:cNvPr id="9" name="TextBox 9"/>
          <p:cNvSpPr txBox="1"/>
          <p:nvPr/>
        </p:nvSpPr>
        <p:spPr>
          <a:xfrm>
            <a:off x="7811575" y="5360438"/>
            <a:ext cx="7626548" cy="887095"/>
          </a:xfrm>
          <a:prstGeom prst="rect">
            <a:avLst/>
          </a:prstGeom>
        </p:spPr>
        <p:txBody>
          <a:bodyPr lIns="0" tIns="0" rIns="0" bIns="0" rtlCol="0" anchor="t">
            <a:spAutoFit/>
          </a:bodyPr>
          <a:lstStyle/>
          <a:p>
            <a:pPr algn="ctr">
              <a:lnSpc>
                <a:spcPts val="7279"/>
              </a:lnSpc>
            </a:pPr>
            <a:r>
              <a:rPr lang="en-US" sz="5199">
                <a:solidFill>
                  <a:srgbClr val="2DC658"/>
                </a:solidFill>
                <a:latin typeface="Janda Manatee Solid"/>
                <a:ea typeface="Janda Manatee Solid"/>
                <a:cs typeface="Janda Manatee Solid"/>
                <a:sym typeface="Janda Manatee Solid"/>
              </a:rPr>
              <a:t>Fundraising Opportunities</a:t>
            </a:r>
          </a:p>
        </p:txBody>
      </p:sp>
      <p:sp>
        <p:nvSpPr>
          <p:cNvPr id="10" name="TextBox 10"/>
          <p:cNvSpPr txBox="1"/>
          <p:nvPr/>
        </p:nvSpPr>
        <p:spPr>
          <a:xfrm>
            <a:off x="638629" y="2811277"/>
            <a:ext cx="5952381" cy="887095"/>
          </a:xfrm>
          <a:prstGeom prst="rect">
            <a:avLst/>
          </a:prstGeom>
        </p:spPr>
        <p:txBody>
          <a:bodyPr lIns="0" tIns="0" rIns="0" bIns="0" rtlCol="0" anchor="t">
            <a:spAutoFit/>
          </a:bodyPr>
          <a:lstStyle/>
          <a:p>
            <a:pPr algn="ctr">
              <a:lnSpc>
                <a:spcPts val="7279"/>
              </a:lnSpc>
            </a:pPr>
            <a:r>
              <a:rPr lang="en-US" sz="5199">
                <a:solidFill>
                  <a:srgbClr val="2DC658"/>
                </a:solidFill>
                <a:latin typeface="Janda Manatee Solid"/>
                <a:ea typeface="Janda Manatee Solid"/>
                <a:cs typeface="Janda Manatee Solid"/>
                <a:sym typeface="Janda Manatee Solid"/>
              </a:rPr>
              <a:t>Social Opportunities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l="-111" r="-111"/>
            </a:stretch>
          </a:blipFill>
        </p:spPr>
        <p:txBody>
          <a:bodyPr/>
          <a:lstStyle/>
          <a:p>
            <a:endParaRPr lang="en-US"/>
          </a:p>
        </p:txBody>
      </p:sp>
      <p:grpSp>
        <p:nvGrpSpPr>
          <p:cNvPr id="3" name="Group 3"/>
          <p:cNvGrpSpPr/>
          <p:nvPr/>
        </p:nvGrpSpPr>
        <p:grpSpPr>
          <a:xfrm>
            <a:off x="11624849" y="-1844881"/>
            <a:ext cx="9265259" cy="13144801"/>
            <a:chOff x="-36830" y="-113030"/>
            <a:chExt cx="3351530" cy="4754880"/>
          </a:xfrm>
        </p:grpSpPr>
        <p:sp>
          <p:nvSpPr>
            <p:cNvPr id="4" name="Freeform 4"/>
            <p:cNvSpPr/>
            <p:nvPr/>
          </p:nvSpPr>
          <p:spPr>
            <a:xfrm>
              <a:off x="36830" y="112966"/>
              <a:ext cx="3314700" cy="4510166"/>
            </a:xfrm>
            <a:custGeom>
              <a:avLst/>
              <a:gdLst/>
              <a:ahLst/>
              <a:cxnLst/>
              <a:rect l="l" t="t" r="r" b="b"/>
              <a:pathLst>
                <a:path w="3314700" h="4510166">
                  <a:moveTo>
                    <a:pt x="3314700" y="2489264"/>
                  </a:moveTo>
                  <a:cubicBezTo>
                    <a:pt x="3314700" y="2724214"/>
                    <a:pt x="3181350" y="2957894"/>
                    <a:pt x="2918460" y="3050604"/>
                  </a:cubicBezTo>
                  <a:cubicBezTo>
                    <a:pt x="2555240" y="3180144"/>
                    <a:pt x="2510790" y="3507804"/>
                    <a:pt x="2552700" y="3840544"/>
                  </a:cubicBezTo>
                  <a:cubicBezTo>
                    <a:pt x="2608580" y="4286314"/>
                    <a:pt x="2147570" y="4641914"/>
                    <a:pt x="1734820" y="4462844"/>
                  </a:cubicBezTo>
                  <a:cubicBezTo>
                    <a:pt x="1644650" y="4423474"/>
                    <a:pt x="1558290" y="4372674"/>
                    <a:pt x="1460500" y="4357434"/>
                  </a:cubicBezTo>
                  <a:cubicBezTo>
                    <a:pt x="1337310" y="4337114"/>
                    <a:pt x="1209040" y="4366324"/>
                    <a:pt x="1084580" y="4347274"/>
                  </a:cubicBezTo>
                  <a:cubicBezTo>
                    <a:pt x="650240" y="4278694"/>
                    <a:pt x="314960" y="4215194"/>
                    <a:pt x="118110" y="3778314"/>
                  </a:cubicBezTo>
                  <a:cubicBezTo>
                    <a:pt x="-36830" y="3435414"/>
                    <a:pt x="-22860" y="3011234"/>
                    <a:pt x="215900" y="2708974"/>
                  </a:cubicBezTo>
                  <a:cubicBezTo>
                    <a:pt x="347980" y="2545144"/>
                    <a:pt x="414020" y="2329244"/>
                    <a:pt x="414020" y="2108264"/>
                  </a:cubicBezTo>
                  <a:cubicBezTo>
                    <a:pt x="414020" y="1880934"/>
                    <a:pt x="345440" y="1647254"/>
                    <a:pt x="207010" y="1456754"/>
                  </a:cubicBezTo>
                  <a:cubicBezTo>
                    <a:pt x="63500" y="1256094"/>
                    <a:pt x="0" y="1028764"/>
                    <a:pt x="0" y="811594"/>
                  </a:cubicBezTo>
                  <a:cubicBezTo>
                    <a:pt x="0" y="575374"/>
                    <a:pt x="106680" y="287084"/>
                    <a:pt x="278130" y="118174"/>
                  </a:cubicBezTo>
                  <a:cubicBezTo>
                    <a:pt x="514350" y="-112966"/>
                    <a:pt x="848360" y="24194"/>
                    <a:pt x="1010920" y="278194"/>
                  </a:cubicBezTo>
                  <a:cubicBezTo>
                    <a:pt x="1131570" y="468694"/>
                    <a:pt x="1379220" y="596964"/>
                    <a:pt x="1605280" y="546164"/>
                  </a:cubicBezTo>
                  <a:cubicBezTo>
                    <a:pt x="1686560" y="528384"/>
                    <a:pt x="1762760" y="495364"/>
                    <a:pt x="1840230" y="467424"/>
                  </a:cubicBezTo>
                  <a:cubicBezTo>
                    <a:pt x="2143760" y="359474"/>
                    <a:pt x="2512060" y="497904"/>
                    <a:pt x="2631440" y="806514"/>
                  </a:cubicBezTo>
                  <a:cubicBezTo>
                    <a:pt x="2702560" y="990664"/>
                    <a:pt x="2627630" y="1118934"/>
                    <a:pt x="2607310" y="1299274"/>
                  </a:cubicBezTo>
                  <a:cubicBezTo>
                    <a:pt x="2576830" y="1565974"/>
                    <a:pt x="2707640" y="1835214"/>
                    <a:pt x="2957830" y="1944434"/>
                  </a:cubicBezTo>
                  <a:cubicBezTo>
                    <a:pt x="3196590" y="2048574"/>
                    <a:pt x="3314700" y="2269554"/>
                    <a:pt x="3314700" y="2489264"/>
                  </a:cubicBezTo>
                  <a:close/>
                </a:path>
              </a:pathLst>
            </a:custGeom>
            <a:blipFill>
              <a:blip r:embed="rId3"/>
              <a:stretch>
                <a:fillRect l="-51921" r="-51921"/>
              </a:stretch>
            </a:blipFill>
          </p:spPr>
          <p:txBody>
            <a:bodyPr/>
            <a:lstStyle/>
            <a:p>
              <a:endParaRPr lang="en-US"/>
            </a:p>
          </p:txBody>
        </p:sp>
      </p:grpSp>
      <p:sp>
        <p:nvSpPr>
          <p:cNvPr id="5" name="Freeform 5"/>
          <p:cNvSpPr/>
          <p:nvPr/>
        </p:nvSpPr>
        <p:spPr>
          <a:xfrm rot="5400000">
            <a:off x="-2697813" y="8041633"/>
            <a:ext cx="4379236" cy="4012475"/>
          </a:xfrm>
          <a:custGeom>
            <a:avLst/>
            <a:gdLst/>
            <a:ahLst/>
            <a:cxnLst/>
            <a:rect l="l" t="t" r="r" b="b"/>
            <a:pathLst>
              <a:path w="4379236" h="4012475">
                <a:moveTo>
                  <a:pt x="0" y="0"/>
                </a:moveTo>
                <a:lnTo>
                  <a:pt x="4379236" y="0"/>
                </a:lnTo>
                <a:lnTo>
                  <a:pt x="4379236" y="4012475"/>
                </a:lnTo>
                <a:lnTo>
                  <a:pt x="0" y="40124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028700" y="4224585"/>
            <a:ext cx="2073989" cy="2496398"/>
          </a:xfrm>
          <a:custGeom>
            <a:avLst/>
            <a:gdLst/>
            <a:ahLst/>
            <a:cxnLst/>
            <a:rect l="l" t="t" r="r" b="b"/>
            <a:pathLst>
              <a:path w="2073989" h="2496398">
                <a:moveTo>
                  <a:pt x="0" y="0"/>
                </a:moveTo>
                <a:lnTo>
                  <a:pt x="2073989" y="0"/>
                </a:lnTo>
                <a:lnTo>
                  <a:pt x="2073989" y="2496399"/>
                </a:lnTo>
                <a:lnTo>
                  <a:pt x="0" y="2496399"/>
                </a:lnTo>
                <a:lnTo>
                  <a:pt x="0" y="0"/>
                </a:lnTo>
                <a:close/>
              </a:path>
            </a:pathLst>
          </a:custGeom>
          <a:blipFill>
            <a:blip r:embed="rId5"/>
            <a:stretch>
              <a:fillRect t="-48751" b="-31855"/>
            </a:stretch>
          </a:blipFill>
        </p:spPr>
        <p:txBody>
          <a:bodyPr/>
          <a:lstStyle/>
          <a:p>
            <a:endParaRPr lang="en-US"/>
          </a:p>
        </p:txBody>
      </p:sp>
      <p:sp>
        <p:nvSpPr>
          <p:cNvPr id="7" name="Freeform 7"/>
          <p:cNvSpPr/>
          <p:nvPr/>
        </p:nvSpPr>
        <p:spPr>
          <a:xfrm>
            <a:off x="3938985" y="4224585"/>
            <a:ext cx="1833263" cy="2496398"/>
          </a:xfrm>
          <a:custGeom>
            <a:avLst/>
            <a:gdLst/>
            <a:ahLst/>
            <a:cxnLst/>
            <a:rect l="l" t="t" r="r" b="b"/>
            <a:pathLst>
              <a:path w="1833263" h="2496398">
                <a:moveTo>
                  <a:pt x="0" y="0"/>
                </a:moveTo>
                <a:lnTo>
                  <a:pt x="1833263" y="0"/>
                </a:lnTo>
                <a:lnTo>
                  <a:pt x="1833263" y="2496399"/>
                </a:lnTo>
                <a:lnTo>
                  <a:pt x="0" y="2496399"/>
                </a:lnTo>
                <a:lnTo>
                  <a:pt x="0" y="0"/>
                </a:lnTo>
                <a:close/>
              </a:path>
            </a:pathLst>
          </a:custGeom>
          <a:blipFill>
            <a:blip r:embed="rId6"/>
            <a:stretch>
              <a:fillRect t="-21654" r="-2340" b="-40990"/>
            </a:stretch>
          </a:blipFill>
        </p:spPr>
        <p:txBody>
          <a:bodyPr/>
          <a:lstStyle/>
          <a:p>
            <a:endParaRPr lang="en-US"/>
          </a:p>
        </p:txBody>
      </p:sp>
      <p:sp>
        <p:nvSpPr>
          <p:cNvPr id="8" name="Freeform 8"/>
          <p:cNvSpPr/>
          <p:nvPr/>
        </p:nvSpPr>
        <p:spPr>
          <a:xfrm>
            <a:off x="7089170" y="3734452"/>
            <a:ext cx="3140196" cy="3140196"/>
          </a:xfrm>
          <a:custGeom>
            <a:avLst/>
            <a:gdLst/>
            <a:ahLst/>
            <a:cxnLst/>
            <a:rect l="l" t="t" r="r" b="b"/>
            <a:pathLst>
              <a:path w="3140196" h="3140196">
                <a:moveTo>
                  <a:pt x="0" y="0"/>
                </a:moveTo>
                <a:lnTo>
                  <a:pt x="3140196" y="0"/>
                </a:lnTo>
                <a:lnTo>
                  <a:pt x="3140196" y="3140196"/>
                </a:lnTo>
                <a:lnTo>
                  <a:pt x="0" y="3140196"/>
                </a:lnTo>
                <a:lnTo>
                  <a:pt x="0" y="0"/>
                </a:lnTo>
                <a:close/>
              </a:path>
            </a:pathLst>
          </a:custGeom>
          <a:blipFill>
            <a:blip r:embed="rId7"/>
            <a:stretch>
              <a:fillRect/>
            </a:stretch>
          </a:blipFill>
        </p:spPr>
        <p:txBody>
          <a:bodyPr/>
          <a:lstStyle/>
          <a:p>
            <a:endParaRPr lang="en-US"/>
          </a:p>
        </p:txBody>
      </p:sp>
      <p:sp>
        <p:nvSpPr>
          <p:cNvPr id="9" name="TextBox 9"/>
          <p:cNvSpPr txBox="1"/>
          <p:nvPr/>
        </p:nvSpPr>
        <p:spPr>
          <a:xfrm>
            <a:off x="0" y="267335"/>
            <a:ext cx="18288000" cy="972947"/>
          </a:xfrm>
          <a:prstGeom prst="rect">
            <a:avLst/>
          </a:prstGeom>
        </p:spPr>
        <p:txBody>
          <a:bodyPr lIns="0" tIns="0" rIns="0" bIns="0" rtlCol="0" anchor="t">
            <a:spAutoFit/>
          </a:bodyPr>
          <a:lstStyle/>
          <a:p>
            <a:pPr algn="ctr">
              <a:lnSpc>
                <a:spcPts val="7503"/>
              </a:lnSpc>
            </a:pPr>
            <a:r>
              <a:rPr lang="en-US" sz="6699">
                <a:solidFill>
                  <a:srgbClr val="2DC658"/>
                </a:solidFill>
                <a:latin typeface="Janda Manatee Solid"/>
                <a:ea typeface="Janda Manatee Solid"/>
                <a:cs typeface="Janda Manatee Solid"/>
                <a:sym typeface="Janda Manatee Solid"/>
              </a:rPr>
              <a:t>WINDSOR FOREST FROGS MERCHANDISE</a:t>
            </a:r>
          </a:p>
        </p:txBody>
      </p:sp>
      <p:sp>
        <p:nvSpPr>
          <p:cNvPr id="10" name="TextBox 10"/>
          <p:cNvSpPr txBox="1"/>
          <p:nvPr/>
        </p:nvSpPr>
        <p:spPr>
          <a:xfrm>
            <a:off x="0" y="2533453"/>
            <a:ext cx="14178340" cy="2034458"/>
          </a:xfrm>
          <a:prstGeom prst="rect">
            <a:avLst/>
          </a:prstGeom>
        </p:spPr>
        <p:txBody>
          <a:bodyPr lIns="0" tIns="0" rIns="0" bIns="0" rtlCol="0" anchor="t">
            <a:spAutoFit/>
          </a:bodyPr>
          <a:lstStyle/>
          <a:p>
            <a:pPr marL="842703" lvl="1" indent="-421352" algn="l">
              <a:lnSpc>
                <a:spcPts val="5464"/>
              </a:lnSpc>
              <a:buFont typeface="Arial"/>
              <a:buChar char="•"/>
            </a:pPr>
            <a:r>
              <a:rPr lang="en-US" sz="3903">
                <a:solidFill>
                  <a:srgbClr val="FFFFFF"/>
                </a:solidFill>
                <a:latin typeface="Janda Manatee Solid"/>
                <a:ea typeface="Janda Manatee Solid"/>
                <a:cs typeface="Janda Manatee Solid"/>
                <a:sym typeface="Janda Manatee Solid"/>
              </a:rPr>
              <a:t>Frogs team suit link can be found on our website as well as amazon.</a:t>
            </a:r>
          </a:p>
          <a:p>
            <a:pPr algn="l">
              <a:lnSpc>
                <a:spcPts val="5464"/>
              </a:lnSpc>
            </a:pPr>
            <a:endParaRPr lang="en-US" sz="3903">
              <a:solidFill>
                <a:srgbClr val="FFFFFF"/>
              </a:solidFill>
              <a:latin typeface="Janda Manatee Solid"/>
              <a:ea typeface="Janda Manatee Solid"/>
              <a:cs typeface="Janda Manatee Solid"/>
              <a:sym typeface="Janda Manatee Solid"/>
            </a:endParaRPr>
          </a:p>
        </p:txBody>
      </p:sp>
      <p:sp>
        <p:nvSpPr>
          <p:cNvPr id="11" name="TextBox 11"/>
          <p:cNvSpPr txBox="1"/>
          <p:nvPr/>
        </p:nvSpPr>
        <p:spPr>
          <a:xfrm>
            <a:off x="0" y="1555438"/>
            <a:ext cx="15933416" cy="662858"/>
          </a:xfrm>
          <a:prstGeom prst="rect">
            <a:avLst/>
          </a:prstGeom>
        </p:spPr>
        <p:txBody>
          <a:bodyPr lIns="0" tIns="0" rIns="0" bIns="0" rtlCol="0" anchor="t">
            <a:spAutoFit/>
          </a:bodyPr>
          <a:lstStyle/>
          <a:p>
            <a:pPr marL="842703" lvl="1" indent="-421352" algn="l">
              <a:lnSpc>
                <a:spcPts val="5464"/>
              </a:lnSpc>
              <a:buFont typeface="Arial"/>
              <a:buChar char="•"/>
            </a:pPr>
            <a:r>
              <a:rPr lang="en-US" sz="3903">
                <a:solidFill>
                  <a:srgbClr val="FFFFFF"/>
                </a:solidFill>
                <a:latin typeface="Janda Manatee Solid"/>
                <a:ea typeface="Janda Manatee Solid"/>
                <a:cs typeface="Janda Manatee Solid"/>
                <a:sym typeface="Janda Manatee Solid"/>
              </a:rPr>
              <a:t>Other merchandise questions can be directed to Melissa McCartney</a:t>
            </a:r>
          </a:p>
        </p:txBody>
      </p:sp>
      <p:sp>
        <p:nvSpPr>
          <p:cNvPr id="12" name="TextBox 12"/>
          <p:cNvSpPr txBox="1"/>
          <p:nvPr/>
        </p:nvSpPr>
        <p:spPr>
          <a:xfrm>
            <a:off x="0" y="7195394"/>
            <a:ext cx="15933416" cy="662858"/>
          </a:xfrm>
          <a:prstGeom prst="rect">
            <a:avLst/>
          </a:prstGeom>
        </p:spPr>
        <p:txBody>
          <a:bodyPr lIns="0" tIns="0" rIns="0" bIns="0" rtlCol="0" anchor="t">
            <a:spAutoFit/>
          </a:bodyPr>
          <a:lstStyle/>
          <a:p>
            <a:pPr marL="842703" lvl="1" indent="-421352" algn="l">
              <a:lnSpc>
                <a:spcPts val="5464"/>
              </a:lnSpc>
              <a:buFont typeface="Arial"/>
              <a:buChar char="•"/>
            </a:pPr>
            <a:r>
              <a:rPr lang="en-US" sz="3903">
                <a:solidFill>
                  <a:srgbClr val="FFFFFF"/>
                </a:solidFill>
                <a:latin typeface="Janda Manatee Solid"/>
                <a:ea typeface="Janda Manatee Solid"/>
                <a:cs typeface="Janda Manatee Solid"/>
                <a:sym typeface="Janda Manatee Solid"/>
              </a:rPr>
              <a:t>Caps will be provided to every swimmer!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2"/>
            <a:stretch>
              <a:fillRect l="-111" r="-111"/>
            </a:stretch>
          </a:blipFill>
        </p:spPr>
        <p:txBody>
          <a:bodyPr/>
          <a:lstStyle/>
          <a:p>
            <a:endParaRPr lang="en-US"/>
          </a:p>
        </p:txBody>
      </p:sp>
      <p:grpSp>
        <p:nvGrpSpPr>
          <p:cNvPr id="3" name="Group 3"/>
          <p:cNvGrpSpPr/>
          <p:nvPr/>
        </p:nvGrpSpPr>
        <p:grpSpPr>
          <a:xfrm rot="9913890">
            <a:off x="-1939521" y="-2278035"/>
            <a:ext cx="10526738" cy="10736214"/>
            <a:chOff x="0" y="0"/>
            <a:chExt cx="6062980" cy="6183630"/>
          </a:xfrm>
        </p:grpSpPr>
        <p:sp>
          <p:nvSpPr>
            <p:cNvPr id="4" name="Freeform 4"/>
            <p:cNvSpPr/>
            <p:nvPr/>
          </p:nvSpPr>
          <p:spPr>
            <a:xfrm>
              <a:off x="155" y="123"/>
              <a:ext cx="6062976" cy="6183206"/>
            </a:xfrm>
            <a:custGeom>
              <a:avLst/>
              <a:gdLst/>
              <a:ahLst/>
              <a:cxnLst/>
              <a:rect l="l" t="t" r="r" b="b"/>
              <a:pathLst>
                <a:path w="6062976" h="6183206">
                  <a:moveTo>
                    <a:pt x="3345025" y="695837"/>
                  </a:moveTo>
                  <a:cubicBezTo>
                    <a:pt x="2897985" y="1356237"/>
                    <a:pt x="2951325" y="1918847"/>
                    <a:pt x="2447135" y="2218567"/>
                  </a:cubicBezTo>
                  <a:cubicBezTo>
                    <a:pt x="1431135" y="2824357"/>
                    <a:pt x="389735" y="2246507"/>
                    <a:pt x="69695" y="3285367"/>
                  </a:cubicBezTo>
                  <a:cubicBezTo>
                    <a:pt x="-257965" y="4349627"/>
                    <a:pt x="581505" y="5378327"/>
                    <a:pt x="2339185" y="6022217"/>
                  </a:cubicBezTo>
                  <a:cubicBezTo>
                    <a:pt x="4388965" y="6775327"/>
                    <a:pt x="6481925" y="4725547"/>
                    <a:pt x="5990435" y="3200277"/>
                  </a:cubicBezTo>
                  <a:cubicBezTo>
                    <a:pt x="5584035" y="1936627"/>
                    <a:pt x="6287615" y="1382907"/>
                    <a:pt x="5864705" y="695837"/>
                  </a:cubicBezTo>
                  <a:cubicBezTo>
                    <a:pt x="5171285" y="-428113"/>
                    <a:pt x="3823815" y="-12823"/>
                    <a:pt x="3345025" y="695837"/>
                  </a:cubicBezTo>
                  <a:close/>
                </a:path>
              </a:pathLst>
            </a:custGeom>
            <a:solidFill>
              <a:srgbClr val="00BDF2"/>
            </a:solidFill>
          </p:spPr>
          <p:txBody>
            <a:bodyPr/>
            <a:lstStyle/>
            <a:p>
              <a:endParaRPr lang="en-US"/>
            </a:p>
          </p:txBody>
        </p:sp>
      </p:grpSp>
      <p:grpSp>
        <p:nvGrpSpPr>
          <p:cNvPr id="5" name="Group 5"/>
          <p:cNvGrpSpPr/>
          <p:nvPr/>
        </p:nvGrpSpPr>
        <p:grpSpPr>
          <a:xfrm>
            <a:off x="415563" y="2002902"/>
            <a:ext cx="5816570" cy="5816547"/>
            <a:chOff x="0" y="0"/>
            <a:chExt cx="6350000" cy="6349975"/>
          </a:xfrm>
        </p:grpSpPr>
        <p:sp>
          <p:nvSpPr>
            <p:cNvPr id="6" name="Freeform 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t="-16666" b="-16666"/>
              </a:stretch>
            </a:blipFill>
          </p:spPr>
          <p:txBody>
            <a:bodyPr/>
            <a:lstStyle/>
            <a:p>
              <a:endParaRPr lang="en-US"/>
            </a:p>
          </p:txBody>
        </p:sp>
      </p:grpSp>
      <p:sp>
        <p:nvSpPr>
          <p:cNvPr id="7" name="Freeform 7"/>
          <p:cNvSpPr/>
          <p:nvPr/>
        </p:nvSpPr>
        <p:spPr>
          <a:xfrm rot="5400000">
            <a:off x="16684223" y="8039923"/>
            <a:ext cx="4379236" cy="4012475"/>
          </a:xfrm>
          <a:custGeom>
            <a:avLst/>
            <a:gdLst/>
            <a:ahLst/>
            <a:cxnLst/>
            <a:rect l="l" t="t" r="r" b="b"/>
            <a:pathLst>
              <a:path w="4379236" h="4012475">
                <a:moveTo>
                  <a:pt x="0" y="0"/>
                </a:moveTo>
                <a:lnTo>
                  <a:pt x="4379236" y="0"/>
                </a:lnTo>
                <a:lnTo>
                  <a:pt x="4379236" y="4012475"/>
                </a:lnTo>
                <a:lnTo>
                  <a:pt x="0" y="40124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6129715" y="899417"/>
            <a:ext cx="1085581" cy="258566"/>
          </a:xfrm>
          <a:custGeom>
            <a:avLst/>
            <a:gdLst/>
            <a:ahLst/>
            <a:cxnLst/>
            <a:rect l="l" t="t" r="r" b="b"/>
            <a:pathLst>
              <a:path w="1085581" h="258566">
                <a:moveTo>
                  <a:pt x="0" y="0"/>
                </a:moveTo>
                <a:lnTo>
                  <a:pt x="1085580" y="0"/>
                </a:lnTo>
                <a:lnTo>
                  <a:pt x="1085580" y="258566"/>
                </a:lnTo>
                <a:lnTo>
                  <a:pt x="0" y="258566"/>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TextBox 9"/>
          <p:cNvSpPr txBox="1"/>
          <p:nvPr/>
        </p:nvSpPr>
        <p:spPr>
          <a:xfrm>
            <a:off x="6910353" y="2187601"/>
            <a:ext cx="11377647" cy="7317418"/>
          </a:xfrm>
          <a:prstGeom prst="rect">
            <a:avLst/>
          </a:prstGeom>
        </p:spPr>
        <p:txBody>
          <a:bodyPr lIns="0" tIns="0" rIns="0" bIns="0" rtlCol="0" anchor="t">
            <a:spAutoFit/>
          </a:bodyPr>
          <a:lstStyle/>
          <a:p>
            <a:pPr marL="614672" lvl="1" indent="-307336" algn="l">
              <a:lnSpc>
                <a:spcPts val="3985"/>
              </a:lnSpc>
              <a:buFont typeface="Arial"/>
              <a:buChar char="•"/>
            </a:pPr>
            <a:r>
              <a:rPr lang="en-US" sz="2847">
                <a:solidFill>
                  <a:srgbClr val="FFFFFF"/>
                </a:solidFill>
                <a:latin typeface="Janda Manatee Solid"/>
                <a:ea typeface="Janda Manatee Solid"/>
                <a:cs typeface="Janda Manatee Solid"/>
                <a:sym typeface="Janda Manatee Solid"/>
              </a:rPr>
              <a:t>Must be a pool member: If you need help we can point you to the Membership dues Chairperson.</a:t>
            </a:r>
          </a:p>
          <a:p>
            <a:pPr algn="l">
              <a:lnSpc>
                <a:spcPts val="3985"/>
              </a:lnSpc>
            </a:pPr>
            <a:endParaRPr lang="en-US" sz="2847">
              <a:solidFill>
                <a:srgbClr val="FFFFFF"/>
              </a:solidFill>
              <a:latin typeface="Janda Manatee Solid"/>
              <a:ea typeface="Janda Manatee Solid"/>
              <a:cs typeface="Janda Manatee Solid"/>
              <a:sym typeface="Janda Manatee Solid"/>
            </a:endParaRPr>
          </a:p>
          <a:p>
            <a:pPr marL="614672" lvl="1" indent="-307336" algn="l">
              <a:lnSpc>
                <a:spcPts val="3985"/>
              </a:lnSpc>
              <a:buFont typeface="Arial"/>
              <a:buChar char="•"/>
            </a:pPr>
            <a:r>
              <a:rPr lang="en-US" sz="2847" u="sng">
                <a:solidFill>
                  <a:srgbClr val="2DC658"/>
                </a:solidFill>
                <a:latin typeface="Janda Manatee Solid"/>
                <a:ea typeface="Janda Manatee Solid"/>
                <a:cs typeface="Janda Manatee Solid"/>
                <a:sym typeface="Janda Manatee Solid"/>
              </a:rPr>
              <a:t>115.00 Per Swimmer</a:t>
            </a:r>
          </a:p>
          <a:p>
            <a:pPr algn="l">
              <a:lnSpc>
                <a:spcPts val="3985"/>
              </a:lnSpc>
            </a:pPr>
            <a:r>
              <a:rPr lang="en-US" sz="2847">
                <a:solidFill>
                  <a:srgbClr val="FFFFFF"/>
                </a:solidFill>
                <a:latin typeface="Janda Manatee Solid"/>
                <a:ea typeface="Janda Manatee Solid"/>
                <a:cs typeface="Janda Manatee Solid"/>
                <a:sym typeface="Janda Manatee Solid"/>
              </a:rPr>
              <a:t>                Not to exceed $460.00 per family</a:t>
            </a:r>
          </a:p>
          <a:p>
            <a:pPr algn="l">
              <a:lnSpc>
                <a:spcPts val="3985"/>
              </a:lnSpc>
            </a:pPr>
            <a:r>
              <a:rPr lang="en-US" sz="2847">
                <a:solidFill>
                  <a:srgbClr val="FFFFFF"/>
                </a:solidFill>
                <a:latin typeface="Janda Manatee Solid"/>
                <a:ea typeface="Janda Manatee Solid"/>
                <a:cs typeface="Janda Manatee Solid"/>
                <a:sym typeface="Janda Manatee Solid"/>
              </a:rPr>
              <a:t>                Must be able to swim the length of the pool  </a:t>
            </a:r>
          </a:p>
          <a:p>
            <a:pPr algn="l">
              <a:lnSpc>
                <a:spcPts val="3985"/>
              </a:lnSpc>
            </a:pPr>
            <a:r>
              <a:rPr lang="en-US" sz="2847">
                <a:solidFill>
                  <a:srgbClr val="FFFFFF"/>
                </a:solidFill>
                <a:latin typeface="Janda Manatee Solid"/>
                <a:ea typeface="Janda Manatee Solid"/>
                <a:cs typeface="Janda Manatee Solid"/>
                <a:sym typeface="Janda Manatee Solid"/>
              </a:rPr>
              <a:t>                 unassisted.                   </a:t>
            </a:r>
          </a:p>
          <a:p>
            <a:pPr algn="l">
              <a:lnSpc>
                <a:spcPts val="3985"/>
              </a:lnSpc>
            </a:pPr>
            <a:endParaRPr lang="en-US" sz="2847">
              <a:solidFill>
                <a:srgbClr val="FFFFFF"/>
              </a:solidFill>
              <a:latin typeface="Janda Manatee Solid"/>
              <a:ea typeface="Janda Manatee Solid"/>
              <a:cs typeface="Janda Manatee Solid"/>
              <a:sym typeface="Janda Manatee Solid"/>
            </a:endParaRPr>
          </a:p>
          <a:p>
            <a:pPr marL="614672" lvl="1" indent="-307336" algn="l">
              <a:lnSpc>
                <a:spcPts val="3985"/>
              </a:lnSpc>
              <a:buFont typeface="Arial"/>
              <a:buChar char="•"/>
            </a:pPr>
            <a:r>
              <a:rPr lang="en-US" sz="2847" u="sng">
                <a:solidFill>
                  <a:srgbClr val="2DC63C"/>
                </a:solidFill>
                <a:latin typeface="Janda Manatee Solid"/>
                <a:ea typeface="Janda Manatee Solid"/>
                <a:cs typeface="Janda Manatee Solid"/>
                <a:sym typeface="Janda Manatee Solid"/>
              </a:rPr>
              <a:t>100.0 Per Tadpole and 75.00 per additional tadpole</a:t>
            </a:r>
          </a:p>
          <a:p>
            <a:pPr algn="l">
              <a:lnSpc>
                <a:spcPts val="3985"/>
              </a:lnSpc>
            </a:pPr>
            <a:r>
              <a:rPr lang="en-US" sz="2847">
                <a:solidFill>
                  <a:srgbClr val="FFFFFF"/>
                </a:solidFill>
                <a:latin typeface="Janda Manatee Solid"/>
                <a:ea typeface="Janda Manatee Solid"/>
                <a:cs typeface="Janda Manatee Solid"/>
                <a:sym typeface="Janda Manatee Solid"/>
              </a:rPr>
              <a:t>                 Must be 3 or older and potty trained</a:t>
            </a:r>
          </a:p>
          <a:p>
            <a:pPr algn="l">
              <a:lnSpc>
                <a:spcPts val="3985"/>
              </a:lnSpc>
            </a:pPr>
            <a:r>
              <a:rPr lang="en-US" sz="2847">
                <a:solidFill>
                  <a:srgbClr val="FFFFFF"/>
                </a:solidFill>
                <a:latin typeface="Janda Manatee Solid"/>
                <a:ea typeface="Janda Manatee Solid"/>
                <a:cs typeface="Janda Manatee Solid"/>
                <a:sym typeface="Janda Manatee Solid"/>
              </a:rPr>
              <a:t>                Child must not be afraid of the water and ready to </a:t>
            </a:r>
          </a:p>
          <a:p>
            <a:pPr algn="l">
              <a:lnSpc>
                <a:spcPts val="3985"/>
              </a:lnSpc>
            </a:pPr>
            <a:r>
              <a:rPr lang="en-US" sz="2847">
                <a:solidFill>
                  <a:srgbClr val="FFFFFF"/>
                </a:solidFill>
                <a:latin typeface="Janda Manatee Solid"/>
                <a:ea typeface="Janda Manatee Solid"/>
                <a:cs typeface="Janda Manatee Solid"/>
                <a:sym typeface="Janda Manatee Solid"/>
              </a:rPr>
              <a:t>                  learn.</a:t>
            </a:r>
          </a:p>
          <a:p>
            <a:pPr algn="l">
              <a:lnSpc>
                <a:spcPts val="3985"/>
              </a:lnSpc>
            </a:pPr>
            <a:r>
              <a:rPr lang="en-US" sz="2847">
                <a:solidFill>
                  <a:srgbClr val="FFFFFF"/>
                </a:solidFill>
                <a:latin typeface="Janda Manatee Solid"/>
                <a:ea typeface="Janda Manatee Solid"/>
                <a:cs typeface="Janda Manatee Solid"/>
                <a:sym typeface="Janda Manatee Solid"/>
              </a:rPr>
              <a:t>                Child must be ok with parent not on deck and </a:t>
            </a:r>
          </a:p>
          <a:p>
            <a:pPr algn="l">
              <a:lnSpc>
                <a:spcPts val="3985"/>
              </a:lnSpc>
            </a:pPr>
            <a:r>
              <a:rPr lang="en-US" sz="2847">
                <a:solidFill>
                  <a:srgbClr val="FFFFFF"/>
                </a:solidFill>
                <a:latin typeface="Janda Manatee Solid"/>
                <a:ea typeface="Janda Manatee Solid"/>
                <a:cs typeface="Janda Manatee Solid"/>
                <a:sym typeface="Janda Manatee Solid"/>
              </a:rPr>
              <a:t>                  watching from outside the fence.  </a:t>
            </a:r>
          </a:p>
          <a:p>
            <a:pPr algn="l">
              <a:lnSpc>
                <a:spcPts val="2069"/>
              </a:lnSpc>
            </a:pPr>
            <a:endParaRPr lang="en-US" sz="2847">
              <a:solidFill>
                <a:srgbClr val="FFFFFF"/>
              </a:solidFill>
              <a:latin typeface="Janda Manatee Solid"/>
              <a:ea typeface="Janda Manatee Solid"/>
              <a:cs typeface="Janda Manatee Solid"/>
              <a:sym typeface="Janda Manatee Solid"/>
            </a:endParaRPr>
          </a:p>
        </p:txBody>
      </p:sp>
      <p:sp>
        <p:nvSpPr>
          <p:cNvPr id="10" name="TextBox 10"/>
          <p:cNvSpPr txBox="1"/>
          <p:nvPr/>
        </p:nvSpPr>
        <p:spPr>
          <a:xfrm>
            <a:off x="6354473" y="630184"/>
            <a:ext cx="9609090" cy="1372718"/>
          </a:xfrm>
          <a:prstGeom prst="rect">
            <a:avLst/>
          </a:prstGeom>
        </p:spPr>
        <p:txBody>
          <a:bodyPr lIns="0" tIns="0" rIns="0" bIns="0" rtlCol="0" anchor="t">
            <a:spAutoFit/>
          </a:bodyPr>
          <a:lstStyle/>
          <a:p>
            <a:pPr algn="l">
              <a:lnSpc>
                <a:spcPts val="10623"/>
              </a:lnSpc>
            </a:pPr>
            <a:r>
              <a:rPr lang="en-US" sz="9485">
                <a:solidFill>
                  <a:srgbClr val="2DC658"/>
                </a:solidFill>
                <a:latin typeface="Janda Manatee Solid"/>
                <a:ea typeface="Janda Manatee Solid"/>
                <a:cs typeface="Janda Manatee Solid"/>
                <a:sym typeface="Janda Manatee Solid"/>
              </a:rPr>
              <a:t>COST AND DUES</a:t>
            </a:r>
          </a:p>
        </p:txBody>
      </p:sp>
      <p:sp>
        <p:nvSpPr>
          <p:cNvPr id="11" name="Freeform 11"/>
          <p:cNvSpPr/>
          <p:nvPr/>
        </p:nvSpPr>
        <p:spPr>
          <a:xfrm>
            <a:off x="5126038" y="7010501"/>
            <a:ext cx="3020480" cy="3035659"/>
          </a:xfrm>
          <a:custGeom>
            <a:avLst/>
            <a:gdLst/>
            <a:ahLst/>
            <a:cxnLst/>
            <a:rect l="l" t="t" r="r" b="b"/>
            <a:pathLst>
              <a:path w="3020480" h="3035659">
                <a:moveTo>
                  <a:pt x="0" y="0"/>
                </a:moveTo>
                <a:lnTo>
                  <a:pt x="3020481" y="0"/>
                </a:lnTo>
                <a:lnTo>
                  <a:pt x="3020481" y="3035659"/>
                </a:lnTo>
                <a:lnTo>
                  <a:pt x="0" y="3035659"/>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l="-111" r="-111"/>
            </a:stretch>
          </a:blipFill>
        </p:spPr>
        <p:txBody>
          <a:bodyPr/>
          <a:lstStyle/>
          <a:p>
            <a:endParaRPr lang="en-US"/>
          </a:p>
        </p:txBody>
      </p:sp>
      <p:grpSp>
        <p:nvGrpSpPr>
          <p:cNvPr id="3" name="Group 3"/>
          <p:cNvGrpSpPr/>
          <p:nvPr/>
        </p:nvGrpSpPr>
        <p:grpSpPr>
          <a:xfrm>
            <a:off x="11624849" y="-1844881"/>
            <a:ext cx="9265259" cy="13144801"/>
            <a:chOff x="-36830" y="-113030"/>
            <a:chExt cx="3351530" cy="4754880"/>
          </a:xfrm>
        </p:grpSpPr>
        <p:sp>
          <p:nvSpPr>
            <p:cNvPr id="4" name="Freeform 4"/>
            <p:cNvSpPr/>
            <p:nvPr/>
          </p:nvSpPr>
          <p:spPr>
            <a:xfrm>
              <a:off x="36830" y="112966"/>
              <a:ext cx="3314700" cy="4510166"/>
            </a:xfrm>
            <a:custGeom>
              <a:avLst/>
              <a:gdLst/>
              <a:ahLst/>
              <a:cxnLst/>
              <a:rect l="l" t="t" r="r" b="b"/>
              <a:pathLst>
                <a:path w="3314700" h="4510166">
                  <a:moveTo>
                    <a:pt x="3314700" y="2489264"/>
                  </a:moveTo>
                  <a:cubicBezTo>
                    <a:pt x="3314700" y="2724214"/>
                    <a:pt x="3181350" y="2957894"/>
                    <a:pt x="2918460" y="3050604"/>
                  </a:cubicBezTo>
                  <a:cubicBezTo>
                    <a:pt x="2555240" y="3180144"/>
                    <a:pt x="2510790" y="3507804"/>
                    <a:pt x="2552700" y="3840544"/>
                  </a:cubicBezTo>
                  <a:cubicBezTo>
                    <a:pt x="2608580" y="4286314"/>
                    <a:pt x="2147570" y="4641914"/>
                    <a:pt x="1734820" y="4462844"/>
                  </a:cubicBezTo>
                  <a:cubicBezTo>
                    <a:pt x="1644650" y="4423474"/>
                    <a:pt x="1558290" y="4372674"/>
                    <a:pt x="1460500" y="4357434"/>
                  </a:cubicBezTo>
                  <a:cubicBezTo>
                    <a:pt x="1337310" y="4337114"/>
                    <a:pt x="1209040" y="4366324"/>
                    <a:pt x="1084580" y="4347274"/>
                  </a:cubicBezTo>
                  <a:cubicBezTo>
                    <a:pt x="650240" y="4278694"/>
                    <a:pt x="314960" y="4215194"/>
                    <a:pt x="118110" y="3778314"/>
                  </a:cubicBezTo>
                  <a:cubicBezTo>
                    <a:pt x="-36830" y="3435414"/>
                    <a:pt x="-22860" y="3011234"/>
                    <a:pt x="215900" y="2708974"/>
                  </a:cubicBezTo>
                  <a:cubicBezTo>
                    <a:pt x="347980" y="2545144"/>
                    <a:pt x="414020" y="2329244"/>
                    <a:pt x="414020" y="2108264"/>
                  </a:cubicBezTo>
                  <a:cubicBezTo>
                    <a:pt x="414020" y="1880934"/>
                    <a:pt x="345440" y="1647254"/>
                    <a:pt x="207010" y="1456754"/>
                  </a:cubicBezTo>
                  <a:cubicBezTo>
                    <a:pt x="63500" y="1256094"/>
                    <a:pt x="0" y="1028764"/>
                    <a:pt x="0" y="811594"/>
                  </a:cubicBezTo>
                  <a:cubicBezTo>
                    <a:pt x="0" y="575374"/>
                    <a:pt x="106680" y="287084"/>
                    <a:pt x="278130" y="118174"/>
                  </a:cubicBezTo>
                  <a:cubicBezTo>
                    <a:pt x="514350" y="-112966"/>
                    <a:pt x="848360" y="24194"/>
                    <a:pt x="1010920" y="278194"/>
                  </a:cubicBezTo>
                  <a:cubicBezTo>
                    <a:pt x="1131570" y="468694"/>
                    <a:pt x="1379220" y="596964"/>
                    <a:pt x="1605280" y="546164"/>
                  </a:cubicBezTo>
                  <a:cubicBezTo>
                    <a:pt x="1686560" y="528384"/>
                    <a:pt x="1762760" y="495364"/>
                    <a:pt x="1840230" y="467424"/>
                  </a:cubicBezTo>
                  <a:cubicBezTo>
                    <a:pt x="2143760" y="359474"/>
                    <a:pt x="2512060" y="497904"/>
                    <a:pt x="2631440" y="806514"/>
                  </a:cubicBezTo>
                  <a:cubicBezTo>
                    <a:pt x="2702560" y="990664"/>
                    <a:pt x="2627630" y="1118934"/>
                    <a:pt x="2607310" y="1299274"/>
                  </a:cubicBezTo>
                  <a:cubicBezTo>
                    <a:pt x="2576830" y="1565974"/>
                    <a:pt x="2707640" y="1835214"/>
                    <a:pt x="2957830" y="1944434"/>
                  </a:cubicBezTo>
                  <a:cubicBezTo>
                    <a:pt x="3196590" y="2048574"/>
                    <a:pt x="3314700" y="2269554"/>
                    <a:pt x="3314700" y="2489264"/>
                  </a:cubicBezTo>
                  <a:close/>
                </a:path>
              </a:pathLst>
            </a:custGeom>
            <a:blipFill>
              <a:blip r:embed="rId3"/>
              <a:stretch>
                <a:fillRect l="-51921" r="-51921"/>
              </a:stretch>
            </a:blipFill>
          </p:spPr>
          <p:txBody>
            <a:bodyPr/>
            <a:lstStyle/>
            <a:p>
              <a:endParaRPr lang="en-US"/>
            </a:p>
          </p:txBody>
        </p:sp>
      </p:grpSp>
      <p:grpSp>
        <p:nvGrpSpPr>
          <p:cNvPr id="5" name="Group 5"/>
          <p:cNvGrpSpPr/>
          <p:nvPr/>
        </p:nvGrpSpPr>
        <p:grpSpPr>
          <a:xfrm>
            <a:off x="15021763" y="6857233"/>
            <a:ext cx="3266237" cy="3190638"/>
            <a:chOff x="0" y="0"/>
            <a:chExt cx="4828540" cy="4716780"/>
          </a:xfrm>
        </p:grpSpPr>
        <p:sp>
          <p:nvSpPr>
            <p:cNvPr id="6" name="Freeform 6"/>
            <p:cNvSpPr/>
            <p:nvPr/>
          </p:nvSpPr>
          <p:spPr>
            <a:xfrm>
              <a:off x="1103" y="1273"/>
              <a:ext cx="4830645" cy="4716345"/>
            </a:xfrm>
            <a:custGeom>
              <a:avLst/>
              <a:gdLst/>
              <a:ahLst/>
              <a:cxnLst/>
              <a:rect l="l" t="t" r="r" b="b"/>
              <a:pathLst>
                <a:path w="4830645" h="4716345">
                  <a:moveTo>
                    <a:pt x="3415197" y="4653277"/>
                  </a:moveTo>
                  <a:cubicBezTo>
                    <a:pt x="3387257" y="4660897"/>
                    <a:pt x="3365667" y="4671057"/>
                    <a:pt x="3344077" y="4673597"/>
                  </a:cubicBezTo>
                  <a:cubicBezTo>
                    <a:pt x="3222157" y="4683757"/>
                    <a:pt x="3101507" y="4693917"/>
                    <a:pt x="2979587" y="4702807"/>
                  </a:cubicBezTo>
                  <a:cubicBezTo>
                    <a:pt x="2917357" y="4706617"/>
                    <a:pt x="2855127" y="4710427"/>
                    <a:pt x="2792897" y="4711697"/>
                  </a:cubicBezTo>
                  <a:cubicBezTo>
                    <a:pt x="2725587" y="4714237"/>
                    <a:pt x="2658277" y="4718047"/>
                    <a:pt x="2592237" y="4715507"/>
                  </a:cubicBezTo>
                  <a:cubicBezTo>
                    <a:pt x="2528737" y="4714237"/>
                    <a:pt x="2465237" y="4710427"/>
                    <a:pt x="2404277" y="4698997"/>
                  </a:cubicBezTo>
                  <a:cubicBezTo>
                    <a:pt x="2325537" y="4685027"/>
                    <a:pt x="2245527" y="4685027"/>
                    <a:pt x="2168057" y="4672327"/>
                  </a:cubicBezTo>
                  <a:cubicBezTo>
                    <a:pt x="1966127" y="4639307"/>
                    <a:pt x="1760387" y="4648197"/>
                    <a:pt x="1557187" y="4634227"/>
                  </a:cubicBezTo>
                  <a:cubicBezTo>
                    <a:pt x="1442887" y="4626607"/>
                    <a:pt x="1328587" y="4608827"/>
                    <a:pt x="1214287" y="4593587"/>
                  </a:cubicBezTo>
                  <a:cubicBezTo>
                    <a:pt x="1084747" y="4577077"/>
                    <a:pt x="955207" y="4558027"/>
                    <a:pt x="824397" y="4540247"/>
                  </a:cubicBezTo>
                  <a:cubicBezTo>
                    <a:pt x="729147" y="4527547"/>
                    <a:pt x="632627" y="4514847"/>
                    <a:pt x="537377" y="4502147"/>
                  </a:cubicBezTo>
                  <a:cubicBezTo>
                    <a:pt x="534837" y="4502147"/>
                    <a:pt x="532297" y="4500877"/>
                    <a:pt x="529757" y="4500877"/>
                  </a:cubicBezTo>
                  <a:cubicBezTo>
                    <a:pt x="449747" y="4466587"/>
                    <a:pt x="364657" y="4439917"/>
                    <a:pt x="290997" y="4395467"/>
                  </a:cubicBezTo>
                  <a:cubicBezTo>
                    <a:pt x="166537" y="4319267"/>
                    <a:pt x="113197" y="4197347"/>
                    <a:pt x="108117" y="4053837"/>
                  </a:cubicBezTo>
                  <a:cubicBezTo>
                    <a:pt x="106847" y="4004307"/>
                    <a:pt x="100497" y="3956047"/>
                    <a:pt x="100497" y="3906517"/>
                  </a:cubicBezTo>
                  <a:cubicBezTo>
                    <a:pt x="101767" y="3837937"/>
                    <a:pt x="106847" y="3770627"/>
                    <a:pt x="110657" y="3703317"/>
                  </a:cubicBezTo>
                  <a:cubicBezTo>
                    <a:pt x="120817" y="3502657"/>
                    <a:pt x="125897" y="3301997"/>
                    <a:pt x="110657" y="3101337"/>
                  </a:cubicBezTo>
                  <a:cubicBezTo>
                    <a:pt x="96687" y="2920997"/>
                    <a:pt x="83987" y="2741927"/>
                    <a:pt x="70017" y="2561587"/>
                  </a:cubicBezTo>
                  <a:cubicBezTo>
                    <a:pt x="61127" y="2446017"/>
                    <a:pt x="49697" y="2331717"/>
                    <a:pt x="42077" y="2216147"/>
                  </a:cubicBezTo>
                  <a:cubicBezTo>
                    <a:pt x="36997" y="2139947"/>
                    <a:pt x="38267" y="2062477"/>
                    <a:pt x="33187" y="1986277"/>
                  </a:cubicBezTo>
                  <a:cubicBezTo>
                    <a:pt x="30647" y="1943097"/>
                    <a:pt x="16677" y="1901187"/>
                    <a:pt x="15407" y="1858007"/>
                  </a:cubicBezTo>
                  <a:cubicBezTo>
                    <a:pt x="10327" y="1753867"/>
                    <a:pt x="9057" y="1648457"/>
                    <a:pt x="6517" y="1543047"/>
                  </a:cubicBezTo>
                  <a:cubicBezTo>
                    <a:pt x="5247" y="1502407"/>
                    <a:pt x="-1103" y="1461767"/>
                    <a:pt x="167" y="1421127"/>
                  </a:cubicBezTo>
                  <a:cubicBezTo>
                    <a:pt x="1437" y="1357627"/>
                    <a:pt x="9057" y="1294127"/>
                    <a:pt x="10327" y="1230627"/>
                  </a:cubicBezTo>
                  <a:cubicBezTo>
                    <a:pt x="11597" y="1156967"/>
                    <a:pt x="3977" y="1083307"/>
                    <a:pt x="6517" y="1010917"/>
                  </a:cubicBezTo>
                  <a:cubicBezTo>
                    <a:pt x="6517" y="941067"/>
                    <a:pt x="15407" y="872487"/>
                    <a:pt x="24297" y="802637"/>
                  </a:cubicBezTo>
                  <a:cubicBezTo>
                    <a:pt x="26837" y="778507"/>
                    <a:pt x="44617" y="756917"/>
                    <a:pt x="49697" y="732787"/>
                  </a:cubicBezTo>
                  <a:cubicBezTo>
                    <a:pt x="71287" y="613407"/>
                    <a:pt x="94147" y="494027"/>
                    <a:pt x="150027" y="383537"/>
                  </a:cubicBezTo>
                  <a:cubicBezTo>
                    <a:pt x="162727" y="359407"/>
                    <a:pt x="183047" y="337817"/>
                    <a:pt x="202097" y="318767"/>
                  </a:cubicBezTo>
                  <a:cubicBezTo>
                    <a:pt x="208447" y="312417"/>
                    <a:pt x="223687" y="316227"/>
                    <a:pt x="227497" y="316227"/>
                  </a:cubicBezTo>
                  <a:cubicBezTo>
                    <a:pt x="236387" y="299717"/>
                    <a:pt x="241467" y="283207"/>
                    <a:pt x="251627" y="275587"/>
                  </a:cubicBezTo>
                  <a:cubicBezTo>
                    <a:pt x="306237" y="233677"/>
                    <a:pt x="363387" y="203197"/>
                    <a:pt x="434507" y="195577"/>
                  </a:cubicBezTo>
                  <a:cubicBezTo>
                    <a:pt x="487847" y="189227"/>
                    <a:pt x="539917" y="166367"/>
                    <a:pt x="593257" y="153667"/>
                  </a:cubicBezTo>
                  <a:cubicBezTo>
                    <a:pt x="658027" y="138427"/>
                    <a:pt x="722797" y="120647"/>
                    <a:pt x="790107" y="111757"/>
                  </a:cubicBezTo>
                  <a:cubicBezTo>
                    <a:pt x="851067" y="104137"/>
                    <a:pt x="909487" y="87627"/>
                    <a:pt x="971717" y="82547"/>
                  </a:cubicBezTo>
                  <a:cubicBezTo>
                    <a:pt x="1035217" y="77467"/>
                    <a:pt x="1098717" y="62227"/>
                    <a:pt x="1163487" y="57147"/>
                  </a:cubicBezTo>
                  <a:cubicBezTo>
                    <a:pt x="1338747" y="44447"/>
                    <a:pt x="1515277" y="35557"/>
                    <a:pt x="1690537" y="25397"/>
                  </a:cubicBezTo>
                  <a:cubicBezTo>
                    <a:pt x="1733717" y="22857"/>
                    <a:pt x="1776897" y="25397"/>
                    <a:pt x="1820077" y="26667"/>
                  </a:cubicBezTo>
                  <a:cubicBezTo>
                    <a:pt x="1841667" y="27937"/>
                    <a:pt x="1863257" y="33017"/>
                    <a:pt x="1886117" y="35557"/>
                  </a:cubicBezTo>
                  <a:cubicBezTo>
                    <a:pt x="1896277" y="36827"/>
                    <a:pt x="1906437" y="33017"/>
                    <a:pt x="1916597" y="33017"/>
                  </a:cubicBezTo>
                  <a:cubicBezTo>
                    <a:pt x="1947077" y="33017"/>
                    <a:pt x="1978827" y="33017"/>
                    <a:pt x="2009307" y="31747"/>
                  </a:cubicBezTo>
                  <a:cubicBezTo>
                    <a:pt x="2067727" y="29207"/>
                    <a:pt x="2127417" y="22857"/>
                    <a:pt x="2185837" y="22857"/>
                  </a:cubicBezTo>
                  <a:cubicBezTo>
                    <a:pt x="2242987" y="22857"/>
                    <a:pt x="2300137" y="26667"/>
                    <a:pt x="2357287" y="29207"/>
                  </a:cubicBezTo>
                  <a:lnTo>
                    <a:pt x="2403007" y="29207"/>
                  </a:lnTo>
                  <a:cubicBezTo>
                    <a:pt x="2472857" y="26667"/>
                    <a:pt x="2541437" y="26667"/>
                    <a:pt x="2611287" y="22857"/>
                  </a:cubicBezTo>
                  <a:cubicBezTo>
                    <a:pt x="2678597" y="19047"/>
                    <a:pt x="2744637" y="10157"/>
                    <a:pt x="2811947" y="6347"/>
                  </a:cubicBezTo>
                  <a:cubicBezTo>
                    <a:pt x="2843697" y="3807"/>
                    <a:pt x="2876717" y="3807"/>
                    <a:pt x="2908467" y="10157"/>
                  </a:cubicBezTo>
                  <a:cubicBezTo>
                    <a:pt x="2956727" y="19047"/>
                    <a:pt x="3002447" y="24127"/>
                    <a:pt x="3050707" y="10157"/>
                  </a:cubicBezTo>
                  <a:cubicBezTo>
                    <a:pt x="3068487" y="5077"/>
                    <a:pt x="3091347" y="13967"/>
                    <a:pt x="3111667" y="16507"/>
                  </a:cubicBezTo>
                  <a:cubicBezTo>
                    <a:pt x="3120557" y="17777"/>
                    <a:pt x="3130717" y="20317"/>
                    <a:pt x="3135797" y="16507"/>
                  </a:cubicBezTo>
                  <a:cubicBezTo>
                    <a:pt x="3170087" y="-8893"/>
                    <a:pt x="3201837" y="-2543"/>
                    <a:pt x="3234857" y="19047"/>
                  </a:cubicBezTo>
                  <a:cubicBezTo>
                    <a:pt x="3238667" y="21587"/>
                    <a:pt x="3248827" y="15237"/>
                    <a:pt x="3256447" y="15237"/>
                  </a:cubicBezTo>
                  <a:cubicBezTo>
                    <a:pt x="3286927" y="15237"/>
                    <a:pt x="3317407" y="15237"/>
                    <a:pt x="3349157" y="16507"/>
                  </a:cubicBezTo>
                  <a:cubicBezTo>
                    <a:pt x="3372017" y="17777"/>
                    <a:pt x="3393607" y="25397"/>
                    <a:pt x="3416467" y="27937"/>
                  </a:cubicBezTo>
                  <a:cubicBezTo>
                    <a:pt x="3465997" y="34287"/>
                    <a:pt x="3516797" y="44447"/>
                    <a:pt x="3567597" y="44447"/>
                  </a:cubicBezTo>
                  <a:cubicBezTo>
                    <a:pt x="3662847" y="45717"/>
                    <a:pt x="3758097" y="49527"/>
                    <a:pt x="3852077" y="69847"/>
                  </a:cubicBezTo>
                  <a:cubicBezTo>
                    <a:pt x="3939707" y="88897"/>
                    <a:pt x="4029877" y="88897"/>
                    <a:pt x="4118777" y="104137"/>
                  </a:cubicBezTo>
                  <a:cubicBezTo>
                    <a:pt x="4172117" y="113027"/>
                    <a:pt x="4226727" y="129537"/>
                    <a:pt x="4272447" y="156207"/>
                  </a:cubicBezTo>
                  <a:cubicBezTo>
                    <a:pt x="4321977" y="184147"/>
                    <a:pt x="4360077" y="229867"/>
                    <a:pt x="4404527" y="267967"/>
                  </a:cubicBezTo>
                  <a:cubicBezTo>
                    <a:pt x="4421037" y="281937"/>
                    <a:pt x="4445167" y="292097"/>
                    <a:pt x="4456597" y="309877"/>
                  </a:cubicBezTo>
                  <a:cubicBezTo>
                    <a:pt x="4489617" y="358137"/>
                    <a:pt x="4518827" y="408937"/>
                    <a:pt x="4548037" y="459737"/>
                  </a:cubicBezTo>
                  <a:cubicBezTo>
                    <a:pt x="4569627" y="496567"/>
                    <a:pt x="4591217" y="534667"/>
                    <a:pt x="4607727" y="572767"/>
                  </a:cubicBezTo>
                  <a:cubicBezTo>
                    <a:pt x="4625507" y="617217"/>
                    <a:pt x="4639477" y="662937"/>
                    <a:pt x="4653447" y="709927"/>
                  </a:cubicBezTo>
                  <a:cubicBezTo>
                    <a:pt x="4675037" y="783587"/>
                    <a:pt x="4700437" y="857247"/>
                    <a:pt x="4714407" y="933447"/>
                  </a:cubicBezTo>
                  <a:cubicBezTo>
                    <a:pt x="4734727" y="1040127"/>
                    <a:pt x="4744887" y="1149347"/>
                    <a:pt x="4760127" y="1257297"/>
                  </a:cubicBezTo>
                  <a:cubicBezTo>
                    <a:pt x="4765207" y="1292857"/>
                    <a:pt x="4771557" y="1328417"/>
                    <a:pt x="4774097" y="1363977"/>
                  </a:cubicBezTo>
                  <a:cubicBezTo>
                    <a:pt x="4781717" y="1465577"/>
                    <a:pt x="4786797" y="1565907"/>
                    <a:pt x="4793147" y="1667507"/>
                  </a:cubicBezTo>
                  <a:cubicBezTo>
                    <a:pt x="4802037" y="1793237"/>
                    <a:pt x="4814737" y="1917697"/>
                    <a:pt x="4821087" y="2043427"/>
                  </a:cubicBezTo>
                  <a:cubicBezTo>
                    <a:pt x="4827437" y="2164077"/>
                    <a:pt x="4832517" y="2285997"/>
                    <a:pt x="4829977" y="2407917"/>
                  </a:cubicBezTo>
                  <a:cubicBezTo>
                    <a:pt x="4826167" y="2611117"/>
                    <a:pt x="4816007" y="2813047"/>
                    <a:pt x="4805847" y="3016247"/>
                  </a:cubicBezTo>
                  <a:cubicBezTo>
                    <a:pt x="4799497" y="3141977"/>
                    <a:pt x="4790607" y="3266437"/>
                    <a:pt x="4777907" y="3390897"/>
                  </a:cubicBezTo>
                  <a:cubicBezTo>
                    <a:pt x="4765207" y="3515357"/>
                    <a:pt x="4746157" y="3638547"/>
                    <a:pt x="4732187" y="3763007"/>
                  </a:cubicBezTo>
                  <a:cubicBezTo>
                    <a:pt x="4722027" y="3849367"/>
                    <a:pt x="4719487" y="3935727"/>
                    <a:pt x="4708057" y="4020817"/>
                  </a:cubicBezTo>
                  <a:cubicBezTo>
                    <a:pt x="4697897" y="4098287"/>
                    <a:pt x="4659797" y="4166867"/>
                    <a:pt x="4608997" y="4224017"/>
                  </a:cubicBezTo>
                  <a:cubicBezTo>
                    <a:pt x="4567087" y="4272277"/>
                    <a:pt x="4534067" y="4326887"/>
                    <a:pt x="4490887" y="4373877"/>
                  </a:cubicBezTo>
                  <a:cubicBezTo>
                    <a:pt x="4452787" y="4415787"/>
                    <a:pt x="4410877" y="4457697"/>
                    <a:pt x="4344837" y="4458967"/>
                  </a:cubicBezTo>
                  <a:cubicBezTo>
                    <a:pt x="4329597" y="4458967"/>
                    <a:pt x="4315627" y="4474207"/>
                    <a:pt x="4300387" y="4481827"/>
                  </a:cubicBezTo>
                  <a:cubicBezTo>
                    <a:pt x="4235617" y="4509767"/>
                    <a:pt x="4168307" y="4533897"/>
                    <a:pt x="4104807" y="4564377"/>
                  </a:cubicBezTo>
                  <a:cubicBezTo>
                    <a:pt x="3987967" y="4620257"/>
                    <a:pt x="3862237" y="4629147"/>
                    <a:pt x="3736507" y="4634227"/>
                  </a:cubicBezTo>
                  <a:cubicBezTo>
                    <a:pt x="3688247" y="4636767"/>
                    <a:pt x="3638717" y="4632957"/>
                    <a:pt x="3590457" y="4636767"/>
                  </a:cubicBezTo>
                  <a:cubicBezTo>
                    <a:pt x="3566327" y="4638037"/>
                    <a:pt x="3543467" y="4649467"/>
                    <a:pt x="3520607" y="4654547"/>
                  </a:cubicBezTo>
                  <a:cubicBezTo>
                    <a:pt x="3510447" y="4657087"/>
                    <a:pt x="3500287" y="4655817"/>
                    <a:pt x="3488857" y="4657087"/>
                  </a:cubicBezTo>
                  <a:cubicBezTo>
                    <a:pt x="3473617" y="4658357"/>
                    <a:pt x="3458377" y="4662167"/>
                    <a:pt x="3443137" y="4660897"/>
                  </a:cubicBezTo>
                  <a:cubicBezTo>
                    <a:pt x="3427897" y="4658357"/>
                    <a:pt x="3417737" y="4653277"/>
                    <a:pt x="3415197" y="4653277"/>
                  </a:cubicBezTo>
                  <a:close/>
                </a:path>
              </a:pathLst>
            </a:custGeom>
            <a:blipFill>
              <a:blip r:embed="rId4"/>
              <a:stretch>
                <a:fillRect t="-1469" b="-1469"/>
              </a:stretch>
            </a:blipFill>
          </p:spPr>
          <p:txBody>
            <a:bodyPr/>
            <a:lstStyle/>
            <a:p>
              <a:endParaRPr lang="en-US"/>
            </a:p>
          </p:txBody>
        </p:sp>
      </p:grpSp>
      <p:sp>
        <p:nvSpPr>
          <p:cNvPr id="7" name="Freeform 7"/>
          <p:cNvSpPr/>
          <p:nvPr/>
        </p:nvSpPr>
        <p:spPr>
          <a:xfrm rot="5400000">
            <a:off x="-2697813" y="8041633"/>
            <a:ext cx="4379236" cy="4012475"/>
          </a:xfrm>
          <a:custGeom>
            <a:avLst/>
            <a:gdLst/>
            <a:ahLst/>
            <a:cxnLst/>
            <a:rect l="l" t="t" r="r" b="b"/>
            <a:pathLst>
              <a:path w="4379236" h="4012475">
                <a:moveTo>
                  <a:pt x="0" y="0"/>
                </a:moveTo>
                <a:lnTo>
                  <a:pt x="4379236" y="0"/>
                </a:lnTo>
                <a:lnTo>
                  <a:pt x="4379236" y="4012475"/>
                </a:lnTo>
                <a:lnTo>
                  <a:pt x="0" y="401247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8"/>
          <p:cNvSpPr txBox="1"/>
          <p:nvPr/>
        </p:nvSpPr>
        <p:spPr>
          <a:xfrm>
            <a:off x="789530" y="267335"/>
            <a:ext cx="14488677" cy="1373251"/>
          </a:xfrm>
          <a:prstGeom prst="rect">
            <a:avLst/>
          </a:prstGeom>
        </p:spPr>
        <p:txBody>
          <a:bodyPr lIns="0" tIns="0" rIns="0" bIns="0" rtlCol="0" anchor="t">
            <a:spAutoFit/>
          </a:bodyPr>
          <a:lstStyle/>
          <a:p>
            <a:pPr algn="ctr">
              <a:lnSpc>
                <a:spcPts val="6159"/>
              </a:lnSpc>
            </a:pPr>
            <a:r>
              <a:rPr lang="en-US" sz="5499">
                <a:solidFill>
                  <a:srgbClr val="2DC658"/>
                </a:solidFill>
                <a:latin typeface="Janda Manatee Solid"/>
                <a:ea typeface="Janda Manatee Solid"/>
                <a:cs typeface="Janda Manatee Solid"/>
                <a:sym typeface="Janda Manatee Solid"/>
              </a:rPr>
              <a:t>WINDSOR FOREST SWIMTOPIA</a:t>
            </a:r>
          </a:p>
          <a:p>
            <a:pPr algn="ctr">
              <a:lnSpc>
                <a:spcPts val="4704"/>
              </a:lnSpc>
            </a:pPr>
            <a:r>
              <a:rPr lang="en-US" sz="4200">
                <a:solidFill>
                  <a:srgbClr val="2DC658"/>
                </a:solidFill>
                <a:latin typeface="Janda Manatee Solid"/>
                <a:ea typeface="Janda Manatee Solid"/>
                <a:cs typeface="Janda Manatee Solid"/>
                <a:sym typeface="Janda Manatee Solid"/>
              </a:rPr>
              <a:t>SWIM TEAM WEBSITE</a:t>
            </a:r>
          </a:p>
        </p:txBody>
      </p:sp>
      <p:sp>
        <p:nvSpPr>
          <p:cNvPr id="9" name="TextBox 9"/>
          <p:cNvSpPr txBox="1"/>
          <p:nvPr/>
        </p:nvSpPr>
        <p:spPr>
          <a:xfrm>
            <a:off x="152683" y="2012840"/>
            <a:ext cx="11694737" cy="7833995"/>
          </a:xfrm>
          <a:prstGeom prst="rect">
            <a:avLst/>
          </a:prstGeom>
        </p:spPr>
        <p:txBody>
          <a:bodyPr lIns="0" tIns="0" rIns="0" bIns="0" rtlCol="0" anchor="t">
            <a:spAutoFit/>
          </a:bodyPr>
          <a:lstStyle/>
          <a:p>
            <a:pPr marL="690881" lvl="1" indent="-345440" algn="l">
              <a:lnSpc>
                <a:spcPts val="4480"/>
              </a:lnSpc>
              <a:buFont typeface="Arial"/>
              <a:buChar char="•"/>
            </a:pPr>
            <a:r>
              <a:rPr lang="en-US" sz="3200">
                <a:solidFill>
                  <a:srgbClr val="FFFFFF"/>
                </a:solidFill>
                <a:latin typeface="Janda Manatee Solid"/>
                <a:ea typeface="Janda Manatee Solid"/>
                <a:cs typeface="Janda Manatee Solid"/>
                <a:sym typeface="Janda Manatee Solid"/>
              </a:rPr>
              <a:t>All communication concerning swim team comes and goes through our team website.</a:t>
            </a:r>
          </a:p>
          <a:p>
            <a:pPr algn="l">
              <a:lnSpc>
                <a:spcPts val="4480"/>
              </a:lnSpc>
            </a:pPr>
            <a:endParaRPr lang="en-US" sz="3200">
              <a:solidFill>
                <a:srgbClr val="FFFFFF"/>
              </a:solidFill>
              <a:latin typeface="Janda Manatee Solid"/>
              <a:ea typeface="Janda Manatee Solid"/>
              <a:cs typeface="Janda Manatee Solid"/>
              <a:sym typeface="Janda Manatee Solid"/>
            </a:endParaRPr>
          </a:p>
          <a:p>
            <a:pPr algn="ctr">
              <a:lnSpc>
                <a:spcPts val="4480"/>
              </a:lnSpc>
            </a:pPr>
            <a:r>
              <a:rPr lang="en-US" sz="3200" u="sng">
                <a:solidFill>
                  <a:srgbClr val="FFFFFF"/>
                </a:solidFill>
                <a:latin typeface="Janda Manatee Solid"/>
                <a:ea typeface="Janda Manatee Solid"/>
                <a:cs typeface="Janda Manatee Solid"/>
                <a:sym typeface="Janda Manatee Solid"/>
                <a:hlinkClick r:id="rId6" tooltip="https://windsorforest.swimtopia.com/swim_meets"/>
              </a:rPr>
              <a:t>Windsor Forest Swimtopia</a:t>
            </a:r>
          </a:p>
          <a:p>
            <a:pPr algn="l">
              <a:lnSpc>
                <a:spcPts val="4480"/>
              </a:lnSpc>
            </a:pPr>
            <a:endParaRPr lang="en-US" sz="3200" u="sng">
              <a:solidFill>
                <a:srgbClr val="FFFFFF"/>
              </a:solidFill>
              <a:latin typeface="Janda Manatee Solid"/>
              <a:ea typeface="Janda Manatee Solid"/>
              <a:cs typeface="Janda Manatee Solid"/>
              <a:sym typeface="Janda Manatee Solid"/>
              <a:hlinkClick r:id="rId6" tooltip="https://windsorforest.swimtopia.com/swim_meets"/>
            </a:endParaRPr>
          </a:p>
          <a:p>
            <a:pPr marL="690881" lvl="1" indent="-345440" algn="l">
              <a:lnSpc>
                <a:spcPts val="4480"/>
              </a:lnSpc>
              <a:buFont typeface="Arial"/>
              <a:buChar char="•"/>
            </a:pPr>
            <a:r>
              <a:rPr lang="en-US" sz="3200">
                <a:solidFill>
                  <a:srgbClr val="FFFFFF"/>
                </a:solidFill>
                <a:latin typeface="Janda Manatee Solid"/>
                <a:ea typeface="Janda Manatee Solid"/>
                <a:cs typeface="Janda Manatee Solid"/>
                <a:sym typeface="Janda Manatee Solid"/>
              </a:rPr>
              <a:t>Available on PC or App for phones – enter your swimmer in meets, sign up for volunteer jobs (delete??), track your swimmer's times and race placements. </a:t>
            </a:r>
          </a:p>
          <a:p>
            <a:pPr algn="l">
              <a:lnSpc>
                <a:spcPts val="4480"/>
              </a:lnSpc>
            </a:pPr>
            <a:endParaRPr lang="en-US" sz="3200">
              <a:solidFill>
                <a:srgbClr val="FFFFFF"/>
              </a:solidFill>
              <a:latin typeface="Janda Manatee Solid"/>
              <a:ea typeface="Janda Manatee Solid"/>
              <a:cs typeface="Janda Manatee Solid"/>
              <a:sym typeface="Janda Manatee Solid"/>
            </a:endParaRPr>
          </a:p>
          <a:p>
            <a:pPr marL="690881" lvl="1" indent="-345440" algn="l">
              <a:lnSpc>
                <a:spcPts val="4480"/>
              </a:lnSpc>
              <a:buFont typeface="Arial"/>
              <a:buChar char="•"/>
            </a:pPr>
            <a:r>
              <a:rPr lang="en-US" sz="3200">
                <a:solidFill>
                  <a:srgbClr val="FFFFFF"/>
                </a:solidFill>
                <a:latin typeface="Janda Manatee Solid"/>
                <a:ea typeface="Janda Manatee Solid"/>
                <a:cs typeface="Janda Manatee Solid"/>
                <a:sym typeface="Janda Manatee Solid"/>
              </a:rPr>
              <a:t>•Declaring if you will attend the meets will need to be done from a computer not on the website.</a:t>
            </a:r>
            <a:r>
              <a:rPr lang="en-US" sz="3200" u="sng">
                <a:solidFill>
                  <a:srgbClr val="FFFFFF"/>
                </a:solidFill>
                <a:latin typeface="Janda Manatee Solid"/>
                <a:ea typeface="Janda Manatee Solid"/>
                <a:cs typeface="Janda Manatee Solid"/>
                <a:sym typeface="Janda Manatee Solid"/>
              </a:rPr>
              <a:t> </a:t>
            </a:r>
          </a:p>
          <a:p>
            <a:pPr algn="l">
              <a:lnSpc>
                <a:spcPts val="4480"/>
              </a:lnSpc>
            </a:pPr>
            <a:endParaRPr lang="en-US" sz="3200" u="sng">
              <a:solidFill>
                <a:srgbClr val="FFFFFF"/>
              </a:solidFill>
              <a:latin typeface="Janda Manatee Solid"/>
              <a:ea typeface="Janda Manatee Solid"/>
              <a:cs typeface="Janda Manatee Solid"/>
              <a:sym typeface="Janda Manatee Solid"/>
            </a:endParaRPr>
          </a:p>
          <a:p>
            <a:pPr algn="l">
              <a:lnSpc>
                <a:spcPts val="4480"/>
              </a:lnSpc>
            </a:pPr>
            <a:endParaRPr lang="en-US" sz="3200" u="sng">
              <a:solidFill>
                <a:srgbClr val="FFFFFF"/>
              </a:solidFill>
              <a:latin typeface="Janda Manatee Solid"/>
              <a:ea typeface="Janda Manatee Solid"/>
              <a:cs typeface="Janda Manatee Solid"/>
              <a:sym typeface="Janda Manatee Solid"/>
            </a:endParaRPr>
          </a:p>
          <a:p>
            <a:pPr algn="l">
              <a:lnSpc>
                <a:spcPts val="4480"/>
              </a:lnSpc>
            </a:pPr>
            <a:endParaRPr lang="en-US" sz="3200" u="sng">
              <a:solidFill>
                <a:srgbClr val="FFFFFF"/>
              </a:solidFill>
              <a:latin typeface="Janda Manatee Solid"/>
              <a:ea typeface="Janda Manatee Solid"/>
              <a:cs typeface="Janda Manatee Solid"/>
              <a:sym typeface="Janda Manatee Soli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l="-111" r="-111"/>
            </a:stretch>
          </a:blipFill>
        </p:spPr>
        <p:txBody>
          <a:bodyPr/>
          <a:lstStyle/>
          <a:p>
            <a:endParaRPr lang="en-US"/>
          </a:p>
        </p:txBody>
      </p:sp>
      <p:grpSp>
        <p:nvGrpSpPr>
          <p:cNvPr id="3" name="Group 3"/>
          <p:cNvGrpSpPr/>
          <p:nvPr/>
        </p:nvGrpSpPr>
        <p:grpSpPr>
          <a:xfrm>
            <a:off x="11528688" y="-1879322"/>
            <a:ext cx="9265259" cy="13144801"/>
            <a:chOff x="-36830" y="-113030"/>
            <a:chExt cx="3351530" cy="4754880"/>
          </a:xfrm>
        </p:grpSpPr>
        <p:sp>
          <p:nvSpPr>
            <p:cNvPr id="4" name="Freeform 4"/>
            <p:cNvSpPr/>
            <p:nvPr/>
          </p:nvSpPr>
          <p:spPr>
            <a:xfrm>
              <a:off x="36830" y="112966"/>
              <a:ext cx="3314700" cy="4510166"/>
            </a:xfrm>
            <a:custGeom>
              <a:avLst/>
              <a:gdLst/>
              <a:ahLst/>
              <a:cxnLst/>
              <a:rect l="l" t="t" r="r" b="b"/>
              <a:pathLst>
                <a:path w="3314700" h="4510166">
                  <a:moveTo>
                    <a:pt x="3314700" y="2489264"/>
                  </a:moveTo>
                  <a:cubicBezTo>
                    <a:pt x="3314700" y="2724214"/>
                    <a:pt x="3181350" y="2957894"/>
                    <a:pt x="2918460" y="3050604"/>
                  </a:cubicBezTo>
                  <a:cubicBezTo>
                    <a:pt x="2555240" y="3180144"/>
                    <a:pt x="2510790" y="3507804"/>
                    <a:pt x="2552700" y="3840544"/>
                  </a:cubicBezTo>
                  <a:cubicBezTo>
                    <a:pt x="2608580" y="4286314"/>
                    <a:pt x="2147570" y="4641914"/>
                    <a:pt x="1734820" y="4462844"/>
                  </a:cubicBezTo>
                  <a:cubicBezTo>
                    <a:pt x="1644650" y="4423474"/>
                    <a:pt x="1558290" y="4372674"/>
                    <a:pt x="1460500" y="4357434"/>
                  </a:cubicBezTo>
                  <a:cubicBezTo>
                    <a:pt x="1337310" y="4337114"/>
                    <a:pt x="1209040" y="4366324"/>
                    <a:pt x="1084580" y="4347274"/>
                  </a:cubicBezTo>
                  <a:cubicBezTo>
                    <a:pt x="650240" y="4278694"/>
                    <a:pt x="314960" y="4215194"/>
                    <a:pt x="118110" y="3778314"/>
                  </a:cubicBezTo>
                  <a:cubicBezTo>
                    <a:pt x="-36830" y="3435414"/>
                    <a:pt x="-22860" y="3011234"/>
                    <a:pt x="215900" y="2708974"/>
                  </a:cubicBezTo>
                  <a:cubicBezTo>
                    <a:pt x="347980" y="2545144"/>
                    <a:pt x="414020" y="2329244"/>
                    <a:pt x="414020" y="2108264"/>
                  </a:cubicBezTo>
                  <a:cubicBezTo>
                    <a:pt x="414020" y="1880934"/>
                    <a:pt x="345440" y="1647254"/>
                    <a:pt x="207010" y="1456754"/>
                  </a:cubicBezTo>
                  <a:cubicBezTo>
                    <a:pt x="63500" y="1256094"/>
                    <a:pt x="0" y="1028764"/>
                    <a:pt x="0" y="811594"/>
                  </a:cubicBezTo>
                  <a:cubicBezTo>
                    <a:pt x="0" y="575374"/>
                    <a:pt x="106680" y="287084"/>
                    <a:pt x="278130" y="118174"/>
                  </a:cubicBezTo>
                  <a:cubicBezTo>
                    <a:pt x="514350" y="-112966"/>
                    <a:pt x="848360" y="24194"/>
                    <a:pt x="1010920" y="278194"/>
                  </a:cubicBezTo>
                  <a:cubicBezTo>
                    <a:pt x="1131570" y="468694"/>
                    <a:pt x="1379220" y="596964"/>
                    <a:pt x="1605280" y="546164"/>
                  </a:cubicBezTo>
                  <a:cubicBezTo>
                    <a:pt x="1686560" y="528384"/>
                    <a:pt x="1762760" y="495364"/>
                    <a:pt x="1840230" y="467424"/>
                  </a:cubicBezTo>
                  <a:cubicBezTo>
                    <a:pt x="2143760" y="359474"/>
                    <a:pt x="2512060" y="497904"/>
                    <a:pt x="2631440" y="806514"/>
                  </a:cubicBezTo>
                  <a:cubicBezTo>
                    <a:pt x="2702560" y="990664"/>
                    <a:pt x="2627630" y="1118934"/>
                    <a:pt x="2607310" y="1299274"/>
                  </a:cubicBezTo>
                  <a:cubicBezTo>
                    <a:pt x="2576830" y="1565974"/>
                    <a:pt x="2707640" y="1835214"/>
                    <a:pt x="2957830" y="1944434"/>
                  </a:cubicBezTo>
                  <a:cubicBezTo>
                    <a:pt x="3196590" y="2048574"/>
                    <a:pt x="3314700" y="2269554"/>
                    <a:pt x="3314700" y="2489264"/>
                  </a:cubicBezTo>
                  <a:close/>
                </a:path>
              </a:pathLst>
            </a:custGeom>
            <a:blipFill>
              <a:blip r:embed="rId3"/>
              <a:stretch>
                <a:fillRect l="-51921" r="-51921"/>
              </a:stretch>
            </a:blipFill>
          </p:spPr>
          <p:txBody>
            <a:bodyPr/>
            <a:lstStyle/>
            <a:p>
              <a:endParaRPr lang="en-US"/>
            </a:p>
          </p:txBody>
        </p:sp>
      </p:grpSp>
      <p:grpSp>
        <p:nvGrpSpPr>
          <p:cNvPr id="5" name="Group 5"/>
          <p:cNvGrpSpPr/>
          <p:nvPr/>
        </p:nvGrpSpPr>
        <p:grpSpPr>
          <a:xfrm>
            <a:off x="12369180" y="4956440"/>
            <a:ext cx="3267151" cy="3191531"/>
            <a:chOff x="0" y="0"/>
            <a:chExt cx="4828540" cy="4716780"/>
          </a:xfrm>
        </p:grpSpPr>
        <p:sp>
          <p:nvSpPr>
            <p:cNvPr id="6" name="Freeform 6"/>
            <p:cNvSpPr/>
            <p:nvPr/>
          </p:nvSpPr>
          <p:spPr>
            <a:xfrm>
              <a:off x="1103" y="1273"/>
              <a:ext cx="4830645" cy="4716345"/>
            </a:xfrm>
            <a:custGeom>
              <a:avLst/>
              <a:gdLst/>
              <a:ahLst/>
              <a:cxnLst/>
              <a:rect l="l" t="t" r="r" b="b"/>
              <a:pathLst>
                <a:path w="4830645" h="4716345">
                  <a:moveTo>
                    <a:pt x="3415197" y="4653277"/>
                  </a:moveTo>
                  <a:cubicBezTo>
                    <a:pt x="3387257" y="4660897"/>
                    <a:pt x="3365667" y="4671057"/>
                    <a:pt x="3344077" y="4673597"/>
                  </a:cubicBezTo>
                  <a:cubicBezTo>
                    <a:pt x="3222157" y="4683757"/>
                    <a:pt x="3101507" y="4693917"/>
                    <a:pt x="2979587" y="4702807"/>
                  </a:cubicBezTo>
                  <a:cubicBezTo>
                    <a:pt x="2917357" y="4706617"/>
                    <a:pt x="2855127" y="4710427"/>
                    <a:pt x="2792897" y="4711697"/>
                  </a:cubicBezTo>
                  <a:cubicBezTo>
                    <a:pt x="2725587" y="4714237"/>
                    <a:pt x="2658277" y="4718047"/>
                    <a:pt x="2592237" y="4715507"/>
                  </a:cubicBezTo>
                  <a:cubicBezTo>
                    <a:pt x="2528737" y="4714237"/>
                    <a:pt x="2465237" y="4710427"/>
                    <a:pt x="2404277" y="4698997"/>
                  </a:cubicBezTo>
                  <a:cubicBezTo>
                    <a:pt x="2325537" y="4685027"/>
                    <a:pt x="2245527" y="4685027"/>
                    <a:pt x="2168057" y="4672327"/>
                  </a:cubicBezTo>
                  <a:cubicBezTo>
                    <a:pt x="1966127" y="4639307"/>
                    <a:pt x="1760387" y="4648197"/>
                    <a:pt x="1557187" y="4634227"/>
                  </a:cubicBezTo>
                  <a:cubicBezTo>
                    <a:pt x="1442887" y="4626607"/>
                    <a:pt x="1328587" y="4608827"/>
                    <a:pt x="1214287" y="4593587"/>
                  </a:cubicBezTo>
                  <a:cubicBezTo>
                    <a:pt x="1084747" y="4577077"/>
                    <a:pt x="955207" y="4558027"/>
                    <a:pt x="824397" y="4540247"/>
                  </a:cubicBezTo>
                  <a:cubicBezTo>
                    <a:pt x="729147" y="4527547"/>
                    <a:pt x="632627" y="4514847"/>
                    <a:pt x="537377" y="4502147"/>
                  </a:cubicBezTo>
                  <a:cubicBezTo>
                    <a:pt x="534837" y="4502147"/>
                    <a:pt x="532297" y="4500877"/>
                    <a:pt x="529757" y="4500877"/>
                  </a:cubicBezTo>
                  <a:cubicBezTo>
                    <a:pt x="449747" y="4466587"/>
                    <a:pt x="364657" y="4439917"/>
                    <a:pt x="290997" y="4395467"/>
                  </a:cubicBezTo>
                  <a:cubicBezTo>
                    <a:pt x="166537" y="4319267"/>
                    <a:pt x="113197" y="4197347"/>
                    <a:pt x="108117" y="4053837"/>
                  </a:cubicBezTo>
                  <a:cubicBezTo>
                    <a:pt x="106847" y="4004307"/>
                    <a:pt x="100497" y="3956047"/>
                    <a:pt x="100497" y="3906517"/>
                  </a:cubicBezTo>
                  <a:cubicBezTo>
                    <a:pt x="101767" y="3837937"/>
                    <a:pt x="106847" y="3770627"/>
                    <a:pt x="110657" y="3703317"/>
                  </a:cubicBezTo>
                  <a:cubicBezTo>
                    <a:pt x="120817" y="3502657"/>
                    <a:pt x="125897" y="3301997"/>
                    <a:pt x="110657" y="3101337"/>
                  </a:cubicBezTo>
                  <a:cubicBezTo>
                    <a:pt x="96687" y="2920997"/>
                    <a:pt x="83987" y="2741927"/>
                    <a:pt x="70017" y="2561587"/>
                  </a:cubicBezTo>
                  <a:cubicBezTo>
                    <a:pt x="61127" y="2446017"/>
                    <a:pt x="49697" y="2331717"/>
                    <a:pt x="42077" y="2216147"/>
                  </a:cubicBezTo>
                  <a:cubicBezTo>
                    <a:pt x="36997" y="2139947"/>
                    <a:pt x="38267" y="2062477"/>
                    <a:pt x="33187" y="1986277"/>
                  </a:cubicBezTo>
                  <a:cubicBezTo>
                    <a:pt x="30647" y="1943097"/>
                    <a:pt x="16677" y="1901187"/>
                    <a:pt x="15407" y="1858007"/>
                  </a:cubicBezTo>
                  <a:cubicBezTo>
                    <a:pt x="10327" y="1753867"/>
                    <a:pt x="9057" y="1648457"/>
                    <a:pt x="6517" y="1543047"/>
                  </a:cubicBezTo>
                  <a:cubicBezTo>
                    <a:pt x="5247" y="1502407"/>
                    <a:pt x="-1103" y="1461767"/>
                    <a:pt x="167" y="1421127"/>
                  </a:cubicBezTo>
                  <a:cubicBezTo>
                    <a:pt x="1437" y="1357627"/>
                    <a:pt x="9057" y="1294127"/>
                    <a:pt x="10327" y="1230627"/>
                  </a:cubicBezTo>
                  <a:cubicBezTo>
                    <a:pt x="11597" y="1156967"/>
                    <a:pt x="3977" y="1083307"/>
                    <a:pt x="6517" y="1010917"/>
                  </a:cubicBezTo>
                  <a:cubicBezTo>
                    <a:pt x="6517" y="941067"/>
                    <a:pt x="15407" y="872487"/>
                    <a:pt x="24297" y="802637"/>
                  </a:cubicBezTo>
                  <a:cubicBezTo>
                    <a:pt x="26837" y="778507"/>
                    <a:pt x="44617" y="756917"/>
                    <a:pt x="49697" y="732787"/>
                  </a:cubicBezTo>
                  <a:cubicBezTo>
                    <a:pt x="71287" y="613407"/>
                    <a:pt x="94147" y="494027"/>
                    <a:pt x="150027" y="383537"/>
                  </a:cubicBezTo>
                  <a:cubicBezTo>
                    <a:pt x="162727" y="359407"/>
                    <a:pt x="183047" y="337817"/>
                    <a:pt x="202097" y="318767"/>
                  </a:cubicBezTo>
                  <a:cubicBezTo>
                    <a:pt x="208447" y="312417"/>
                    <a:pt x="223687" y="316227"/>
                    <a:pt x="227497" y="316227"/>
                  </a:cubicBezTo>
                  <a:cubicBezTo>
                    <a:pt x="236387" y="299717"/>
                    <a:pt x="241467" y="283207"/>
                    <a:pt x="251627" y="275587"/>
                  </a:cubicBezTo>
                  <a:cubicBezTo>
                    <a:pt x="306237" y="233677"/>
                    <a:pt x="363387" y="203197"/>
                    <a:pt x="434507" y="195577"/>
                  </a:cubicBezTo>
                  <a:cubicBezTo>
                    <a:pt x="487847" y="189227"/>
                    <a:pt x="539917" y="166367"/>
                    <a:pt x="593257" y="153667"/>
                  </a:cubicBezTo>
                  <a:cubicBezTo>
                    <a:pt x="658027" y="138427"/>
                    <a:pt x="722797" y="120647"/>
                    <a:pt x="790107" y="111757"/>
                  </a:cubicBezTo>
                  <a:cubicBezTo>
                    <a:pt x="851067" y="104137"/>
                    <a:pt x="909487" y="87627"/>
                    <a:pt x="971717" y="82547"/>
                  </a:cubicBezTo>
                  <a:cubicBezTo>
                    <a:pt x="1035217" y="77467"/>
                    <a:pt x="1098717" y="62227"/>
                    <a:pt x="1163487" y="57147"/>
                  </a:cubicBezTo>
                  <a:cubicBezTo>
                    <a:pt x="1338747" y="44447"/>
                    <a:pt x="1515277" y="35557"/>
                    <a:pt x="1690537" y="25397"/>
                  </a:cubicBezTo>
                  <a:cubicBezTo>
                    <a:pt x="1733717" y="22857"/>
                    <a:pt x="1776897" y="25397"/>
                    <a:pt x="1820077" y="26667"/>
                  </a:cubicBezTo>
                  <a:cubicBezTo>
                    <a:pt x="1841667" y="27937"/>
                    <a:pt x="1863257" y="33017"/>
                    <a:pt x="1886117" y="35557"/>
                  </a:cubicBezTo>
                  <a:cubicBezTo>
                    <a:pt x="1896277" y="36827"/>
                    <a:pt x="1906437" y="33017"/>
                    <a:pt x="1916597" y="33017"/>
                  </a:cubicBezTo>
                  <a:cubicBezTo>
                    <a:pt x="1947077" y="33017"/>
                    <a:pt x="1978827" y="33017"/>
                    <a:pt x="2009307" y="31747"/>
                  </a:cubicBezTo>
                  <a:cubicBezTo>
                    <a:pt x="2067727" y="29207"/>
                    <a:pt x="2127417" y="22857"/>
                    <a:pt x="2185837" y="22857"/>
                  </a:cubicBezTo>
                  <a:cubicBezTo>
                    <a:pt x="2242987" y="22857"/>
                    <a:pt x="2300137" y="26667"/>
                    <a:pt x="2357287" y="29207"/>
                  </a:cubicBezTo>
                  <a:lnTo>
                    <a:pt x="2403007" y="29207"/>
                  </a:lnTo>
                  <a:cubicBezTo>
                    <a:pt x="2472857" y="26667"/>
                    <a:pt x="2541437" y="26667"/>
                    <a:pt x="2611287" y="22857"/>
                  </a:cubicBezTo>
                  <a:cubicBezTo>
                    <a:pt x="2678597" y="19047"/>
                    <a:pt x="2744637" y="10157"/>
                    <a:pt x="2811947" y="6347"/>
                  </a:cubicBezTo>
                  <a:cubicBezTo>
                    <a:pt x="2843697" y="3807"/>
                    <a:pt x="2876717" y="3807"/>
                    <a:pt x="2908467" y="10157"/>
                  </a:cubicBezTo>
                  <a:cubicBezTo>
                    <a:pt x="2956727" y="19047"/>
                    <a:pt x="3002447" y="24127"/>
                    <a:pt x="3050707" y="10157"/>
                  </a:cubicBezTo>
                  <a:cubicBezTo>
                    <a:pt x="3068487" y="5077"/>
                    <a:pt x="3091347" y="13967"/>
                    <a:pt x="3111667" y="16507"/>
                  </a:cubicBezTo>
                  <a:cubicBezTo>
                    <a:pt x="3120557" y="17777"/>
                    <a:pt x="3130717" y="20317"/>
                    <a:pt x="3135797" y="16507"/>
                  </a:cubicBezTo>
                  <a:cubicBezTo>
                    <a:pt x="3170087" y="-8893"/>
                    <a:pt x="3201837" y="-2543"/>
                    <a:pt x="3234857" y="19047"/>
                  </a:cubicBezTo>
                  <a:cubicBezTo>
                    <a:pt x="3238667" y="21587"/>
                    <a:pt x="3248827" y="15237"/>
                    <a:pt x="3256447" y="15237"/>
                  </a:cubicBezTo>
                  <a:cubicBezTo>
                    <a:pt x="3286927" y="15237"/>
                    <a:pt x="3317407" y="15237"/>
                    <a:pt x="3349157" y="16507"/>
                  </a:cubicBezTo>
                  <a:cubicBezTo>
                    <a:pt x="3372017" y="17777"/>
                    <a:pt x="3393607" y="25397"/>
                    <a:pt x="3416467" y="27937"/>
                  </a:cubicBezTo>
                  <a:cubicBezTo>
                    <a:pt x="3465997" y="34287"/>
                    <a:pt x="3516797" y="44447"/>
                    <a:pt x="3567597" y="44447"/>
                  </a:cubicBezTo>
                  <a:cubicBezTo>
                    <a:pt x="3662847" y="45717"/>
                    <a:pt x="3758097" y="49527"/>
                    <a:pt x="3852077" y="69847"/>
                  </a:cubicBezTo>
                  <a:cubicBezTo>
                    <a:pt x="3939707" y="88897"/>
                    <a:pt x="4029877" y="88897"/>
                    <a:pt x="4118777" y="104137"/>
                  </a:cubicBezTo>
                  <a:cubicBezTo>
                    <a:pt x="4172117" y="113027"/>
                    <a:pt x="4226727" y="129537"/>
                    <a:pt x="4272447" y="156207"/>
                  </a:cubicBezTo>
                  <a:cubicBezTo>
                    <a:pt x="4321977" y="184147"/>
                    <a:pt x="4360077" y="229867"/>
                    <a:pt x="4404527" y="267967"/>
                  </a:cubicBezTo>
                  <a:cubicBezTo>
                    <a:pt x="4421037" y="281937"/>
                    <a:pt x="4445167" y="292097"/>
                    <a:pt x="4456597" y="309877"/>
                  </a:cubicBezTo>
                  <a:cubicBezTo>
                    <a:pt x="4489617" y="358137"/>
                    <a:pt x="4518827" y="408937"/>
                    <a:pt x="4548037" y="459737"/>
                  </a:cubicBezTo>
                  <a:cubicBezTo>
                    <a:pt x="4569627" y="496567"/>
                    <a:pt x="4591217" y="534667"/>
                    <a:pt x="4607727" y="572767"/>
                  </a:cubicBezTo>
                  <a:cubicBezTo>
                    <a:pt x="4625507" y="617217"/>
                    <a:pt x="4639477" y="662937"/>
                    <a:pt x="4653447" y="709927"/>
                  </a:cubicBezTo>
                  <a:cubicBezTo>
                    <a:pt x="4675037" y="783587"/>
                    <a:pt x="4700437" y="857247"/>
                    <a:pt x="4714407" y="933447"/>
                  </a:cubicBezTo>
                  <a:cubicBezTo>
                    <a:pt x="4734727" y="1040127"/>
                    <a:pt x="4744887" y="1149347"/>
                    <a:pt x="4760127" y="1257297"/>
                  </a:cubicBezTo>
                  <a:cubicBezTo>
                    <a:pt x="4765207" y="1292857"/>
                    <a:pt x="4771557" y="1328417"/>
                    <a:pt x="4774097" y="1363977"/>
                  </a:cubicBezTo>
                  <a:cubicBezTo>
                    <a:pt x="4781717" y="1465577"/>
                    <a:pt x="4786797" y="1565907"/>
                    <a:pt x="4793147" y="1667507"/>
                  </a:cubicBezTo>
                  <a:cubicBezTo>
                    <a:pt x="4802037" y="1793237"/>
                    <a:pt x="4814737" y="1917697"/>
                    <a:pt x="4821087" y="2043427"/>
                  </a:cubicBezTo>
                  <a:cubicBezTo>
                    <a:pt x="4827437" y="2164077"/>
                    <a:pt x="4832517" y="2285997"/>
                    <a:pt x="4829977" y="2407917"/>
                  </a:cubicBezTo>
                  <a:cubicBezTo>
                    <a:pt x="4826167" y="2611117"/>
                    <a:pt x="4816007" y="2813047"/>
                    <a:pt x="4805847" y="3016247"/>
                  </a:cubicBezTo>
                  <a:cubicBezTo>
                    <a:pt x="4799497" y="3141977"/>
                    <a:pt x="4790607" y="3266437"/>
                    <a:pt x="4777907" y="3390897"/>
                  </a:cubicBezTo>
                  <a:cubicBezTo>
                    <a:pt x="4765207" y="3515357"/>
                    <a:pt x="4746157" y="3638547"/>
                    <a:pt x="4732187" y="3763007"/>
                  </a:cubicBezTo>
                  <a:cubicBezTo>
                    <a:pt x="4722027" y="3849367"/>
                    <a:pt x="4719487" y="3935727"/>
                    <a:pt x="4708057" y="4020817"/>
                  </a:cubicBezTo>
                  <a:cubicBezTo>
                    <a:pt x="4697897" y="4098287"/>
                    <a:pt x="4659797" y="4166867"/>
                    <a:pt x="4608997" y="4224017"/>
                  </a:cubicBezTo>
                  <a:cubicBezTo>
                    <a:pt x="4567087" y="4272277"/>
                    <a:pt x="4534067" y="4326887"/>
                    <a:pt x="4490887" y="4373877"/>
                  </a:cubicBezTo>
                  <a:cubicBezTo>
                    <a:pt x="4452787" y="4415787"/>
                    <a:pt x="4410877" y="4457697"/>
                    <a:pt x="4344837" y="4458967"/>
                  </a:cubicBezTo>
                  <a:cubicBezTo>
                    <a:pt x="4329597" y="4458967"/>
                    <a:pt x="4315627" y="4474207"/>
                    <a:pt x="4300387" y="4481827"/>
                  </a:cubicBezTo>
                  <a:cubicBezTo>
                    <a:pt x="4235617" y="4509767"/>
                    <a:pt x="4168307" y="4533897"/>
                    <a:pt x="4104807" y="4564377"/>
                  </a:cubicBezTo>
                  <a:cubicBezTo>
                    <a:pt x="3987967" y="4620257"/>
                    <a:pt x="3862237" y="4629147"/>
                    <a:pt x="3736507" y="4634227"/>
                  </a:cubicBezTo>
                  <a:cubicBezTo>
                    <a:pt x="3688247" y="4636767"/>
                    <a:pt x="3638717" y="4632957"/>
                    <a:pt x="3590457" y="4636767"/>
                  </a:cubicBezTo>
                  <a:cubicBezTo>
                    <a:pt x="3566327" y="4638037"/>
                    <a:pt x="3543467" y="4649467"/>
                    <a:pt x="3520607" y="4654547"/>
                  </a:cubicBezTo>
                  <a:cubicBezTo>
                    <a:pt x="3510447" y="4657087"/>
                    <a:pt x="3500287" y="4655817"/>
                    <a:pt x="3488857" y="4657087"/>
                  </a:cubicBezTo>
                  <a:cubicBezTo>
                    <a:pt x="3473617" y="4658357"/>
                    <a:pt x="3458377" y="4662167"/>
                    <a:pt x="3443137" y="4660897"/>
                  </a:cubicBezTo>
                  <a:cubicBezTo>
                    <a:pt x="3427897" y="4658357"/>
                    <a:pt x="3417737" y="4653277"/>
                    <a:pt x="3415197" y="4653277"/>
                  </a:cubicBezTo>
                  <a:close/>
                </a:path>
              </a:pathLst>
            </a:custGeom>
            <a:blipFill>
              <a:blip r:embed="rId4"/>
              <a:stretch>
                <a:fillRect t="-1469" b="-1469"/>
              </a:stretch>
            </a:blipFill>
          </p:spPr>
          <p:txBody>
            <a:bodyPr/>
            <a:lstStyle/>
            <a:p>
              <a:endParaRPr lang="en-US"/>
            </a:p>
          </p:txBody>
        </p:sp>
      </p:grpSp>
      <p:sp>
        <p:nvSpPr>
          <p:cNvPr id="7" name="Freeform 7"/>
          <p:cNvSpPr/>
          <p:nvPr/>
        </p:nvSpPr>
        <p:spPr>
          <a:xfrm rot="5400000">
            <a:off x="-2697813" y="8041633"/>
            <a:ext cx="4379236" cy="4012475"/>
          </a:xfrm>
          <a:custGeom>
            <a:avLst/>
            <a:gdLst/>
            <a:ahLst/>
            <a:cxnLst/>
            <a:rect l="l" t="t" r="r" b="b"/>
            <a:pathLst>
              <a:path w="4379236" h="4012475">
                <a:moveTo>
                  <a:pt x="0" y="0"/>
                </a:moveTo>
                <a:lnTo>
                  <a:pt x="4379236" y="0"/>
                </a:lnTo>
                <a:lnTo>
                  <a:pt x="4379236" y="4012475"/>
                </a:lnTo>
                <a:lnTo>
                  <a:pt x="0" y="401247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3178687" y="-246466"/>
            <a:ext cx="5414211" cy="4114800"/>
          </a:xfrm>
          <a:custGeom>
            <a:avLst/>
            <a:gdLst/>
            <a:ahLst/>
            <a:cxnLst/>
            <a:rect l="l" t="t" r="r" b="b"/>
            <a:pathLst>
              <a:path w="5414211" h="4114800">
                <a:moveTo>
                  <a:pt x="0" y="0"/>
                </a:moveTo>
                <a:lnTo>
                  <a:pt x="5414211" y="0"/>
                </a:lnTo>
                <a:lnTo>
                  <a:pt x="5414211" y="4114800"/>
                </a:lnTo>
                <a:lnTo>
                  <a:pt x="0" y="4114800"/>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981976" y="497035"/>
            <a:ext cx="3807632" cy="2283092"/>
          </a:xfrm>
          <a:custGeom>
            <a:avLst/>
            <a:gdLst/>
            <a:ahLst/>
            <a:cxnLst/>
            <a:rect l="l" t="t" r="r" b="b"/>
            <a:pathLst>
              <a:path w="3807632" h="2283092">
                <a:moveTo>
                  <a:pt x="0" y="0"/>
                </a:moveTo>
                <a:lnTo>
                  <a:pt x="3807633" y="0"/>
                </a:lnTo>
                <a:lnTo>
                  <a:pt x="3807633" y="2283092"/>
                </a:lnTo>
                <a:lnTo>
                  <a:pt x="0" y="2283092"/>
                </a:lnTo>
                <a:lnTo>
                  <a:pt x="0" y="0"/>
                </a:lnTo>
                <a:close/>
              </a:path>
            </a:pathLst>
          </a:custGeom>
          <a:blipFill>
            <a:blip r:embed="rId7"/>
            <a:stretch>
              <a:fillRect/>
            </a:stretch>
          </a:blipFill>
        </p:spPr>
        <p:txBody>
          <a:bodyPr/>
          <a:lstStyle/>
          <a:p>
            <a:endParaRPr lang="en-US"/>
          </a:p>
        </p:txBody>
      </p:sp>
      <p:sp>
        <p:nvSpPr>
          <p:cNvPr id="10" name="TextBox 10"/>
          <p:cNvSpPr txBox="1"/>
          <p:nvPr/>
        </p:nvSpPr>
        <p:spPr>
          <a:xfrm>
            <a:off x="1498042" y="257810"/>
            <a:ext cx="11680645" cy="2135641"/>
          </a:xfrm>
          <a:prstGeom prst="rect">
            <a:avLst/>
          </a:prstGeom>
        </p:spPr>
        <p:txBody>
          <a:bodyPr lIns="0" tIns="0" rIns="0" bIns="0" rtlCol="0" anchor="t">
            <a:spAutoFit/>
          </a:bodyPr>
          <a:lstStyle/>
          <a:p>
            <a:pPr algn="ctr">
              <a:lnSpc>
                <a:spcPts val="5889"/>
              </a:lnSpc>
            </a:pPr>
            <a:r>
              <a:rPr lang="en-US" sz="5258">
                <a:solidFill>
                  <a:srgbClr val="2DC658"/>
                </a:solidFill>
                <a:latin typeface="Janda Manatee Solid"/>
                <a:ea typeface="Janda Manatee Solid"/>
                <a:cs typeface="Janda Manatee Solid"/>
                <a:sym typeface="Janda Manatee Solid"/>
              </a:rPr>
              <a:t>WINDSOR FOREST </a:t>
            </a:r>
          </a:p>
          <a:p>
            <a:pPr algn="ctr">
              <a:lnSpc>
                <a:spcPts val="5889"/>
              </a:lnSpc>
            </a:pPr>
            <a:r>
              <a:rPr lang="en-US" sz="5258">
                <a:solidFill>
                  <a:srgbClr val="2DC658"/>
                </a:solidFill>
                <a:latin typeface="Janda Manatee Solid"/>
                <a:ea typeface="Janda Manatee Solid"/>
                <a:cs typeface="Janda Manatee Solid"/>
                <a:sym typeface="Janda Manatee Solid"/>
              </a:rPr>
              <a:t>VOLUNTEERS NEEDED HOME &amp; AWAY</a:t>
            </a:r>
          </a:p>
          <a:p>
            <a:pPr algn="ctr">
              <a:lnSpc>
                <a:spcPts val="5060"/>
              </a:lnSpc>
            </a:pPr>
            <a:endParaRPr lang="en-US" sz="5258">
              <a:solidFill>
                <a:srgbClr val="2DC658"/>
              </a:solidFill>
              <a:latin typeface="Janda Manatee Solid"/>
              <a:ea typeface="Janda Manatee Solid"/>
              <a:cs typeface="Janda Manatee Solid"/>
              <a:sym typeface="Janda Manatee Solid"/>
            </a:endParaRPr>
          </a:p>
        </p:txBody>
      </p:sp>
      <p:sp>
        <p:nvSpPr>
          <p:cNvPr id="11" name="TextBox 11"/>
          <p:cNvSpPr txBox="1"/>
          <p:nvPr/>
        </p:nvSpPr>
        <p:spPr>
          <a:xfrm>
            <a:off x="319737" y="1984995"/>
            <a:ext cx="10805434" cy="4425605"/>
          </a:xfrm>
          <a:prstGeom prst="rect">
            <a:avLst/>
          </a:prstGeom>
        </p:spPr>
        <p:txBody>
          <a:bodyPr lIns="0" tIns="0" rIns="0" bIns="0" rtlCol="0" anchor="t">
            <a:spAutoFit/>
          </a:bodyPr>
          <a:lstStyle/>
          <a:p>
            <a:pPr algn="just">
              <a:lnSpc>
                <a:spcPts val="4883"/>
              </a:lnSpc>
            </a:pPr>
            <a:r>
              <a:rPr lang="en-US" sz="3488" u="sng">
                <a:solidFill>
                  <a:srgbClr val="FFFFFF"/>
                </a:solidFill>
                <a:latin typeface="Janda Manatee Solid"/>
                <a:ea typeface="Janda Manatee Solid"/>
                <a:cs typeface="Janda Manatee Solid"/>
                <a:sym typeface="Janda Manatee Solid"/>
              </a:rPr>
              <a:t>Home:</a:t>
            </a:r>
            <a:r>
              <a:rPr lang="en-US" sz="3488">
                <a:solidFill>
                  <a:srgbClr val="FFFFFF"/>
                </a:solidFill>
                <a:latin typeface="Janda Manatee Solid"/>
                <a:ea typeface="Janda Manatee Solid"/>
                <a:cs typeface="Janda Manatee Solid"/>
                <a:sym typeface="Janda Manatee Solid"/>
              </a:rPr>
              <a:t>                                       </a:t>
            </a:r>
            <a:r>
              <a:rPr lang="en-US" sz="3488" u="sng">
                <a:solidFill>
                  <a:srgbClr val="FFFFFF"/>
                </a:solidFill>
                <a:latin typeface="Janda Manatee Solid"/>
                <a:ea typeface="Janda Manatee Solid"/>
                <a:cs typeface="Janda Manatee Solid"/>
                <a:sym typeface="Janda Manatee Solid"/>
              </a:rPr>
              <a:t>Away</a:t>
            </a:r>
            <a:r>
              <a:rPr lang="en-US" sz="3488">
                <a:solidFill>
                  <a:srgbClr val="FFFFFF"/>
                </a:solidFill>
                <a:latin typeface="Janda Manatee Solid"/>
                <a:ea typeface="Janda Manatee Solid"/>
                <a:cs typeface="Janda Manatee Solid"/>
                <a:sym typeface="Janda Manatee Solid"/>
              </a:rPr>
              <a:t>:</a:t>
            </a:r>
          </a:p>
          <a:p>
            <a:pPr marL="580466" lvl="1" indent="-290233" algn="just">
              <a:lnSpc>
                <a:spcPts val="3764"/>
              </a:lnSpc>
              <a:buFont typeface="Arial"/>
              <a:buChar char="•"/>
            </a:pPr>
            <a:r>
              <a:rPr lang="en-US" sz="2688">
                <a:solidFill>
                  <a:srgbClr val="FFFFFF"/>
                </a:solidFill>
                <a:latin typeface="Janda Manatee Solid"/>
                <a:ea typeface="Janda Manatee Solid"/>
                <a:cs typeface="Janda Manatee Solid"/>
                <a:sym typeface="Janda Manatee Solid"/>
              </a:rPr>
              <a:t>Stroke and Turn -2.                                Stroke and Turn-2</a:t>
            </a:r>
          </a:p>
          <a:p>
            <a:pPr marL="580466" lvl="1" indent="-290233" algn="just">
              <a:lnSpc>
                <a:spcPts val="3764"/>
              </a:lnSpc>
              <a:buFont typeface="Arial"/>
              <a:buChar char="•"/>
            </a:pPr>
            <a:r>
              <a:rPr lang="en-US" sz="2688">
                <a:solidFill>
                  <a:srgbClr val="FFFFFF"/>
                </a:solidFill>
                <a:latin typeface="Janda Manatee Solid"/>
                <a:ea typeface="Janda Manatee Solid"/>
                <a:cs typeface="Janda Manatee Solid"/>
                <a:sym typeface="Janda Manatee Solid"/>
              </a:rPr>
              <a:t>Ribbons-3                                            Ribbons-2</a:t>
            </a:r>
          </a:p>
          <a:p>
            <a:pPr marL="580466" lvl="1" indent="-290233" algn="just">
              <a:lnSpc>
                <a:spcPts val="3764"/>
              </a:lnSpc>
              <a:buFont typeface="Arial"/>
              <a:buChar char="•"/>
            </a:pPr>
            <a:r>
              <a:rPr lang="en-US" sz="2688">
                <a:solidFill>
                  <a:srgbClr val="FFFFFF"/>
                </a:solidFill>
                <a:latin typeface="Janda Manatee Solid"/>
                <a:ea typeface="Janda Manatee Solid"/>
                <a:cs typeface="Janda Manatee Solid"/>
                <a:sym typeface="Janda Manatee Solid"/>
              </a:rPr>
              <a:t>Concessions-5</a:t>
            </a:r>
          </a:p>
          <a:p>
            <a:pPr marL="580466" lvl="1" indent="-290233" algn="just">
              <a:lnSpc>
                <a:spcPts val="3764"/>
              </a:lnSpc>
              <a:buFont typeface="Arial"/>
              <a:buChar char="•"/>
            </a:pPr>
            <a:r>
              <a:rPr lang="en-US" sz="2688">
                <a:solidFill>
                  <a:srgbClr val="FFFFFF"/>
                </a:solidFill>
                <a:latin typeface="Janda Manatee Solid"/>
                <a:ea typeface="Janda Manatee Solid"/>
                <a:cs typeface="Janda Manatee Solid"/>
                <a:sym typeface="Janda Manatee Solid"/>
              </a:rPr>
              <a:t>Sweep Judge-2                                      Sweep Judge-2</a:t>
            </a:r>
          </a:p>
          <a:p>
            <a:pPr marL="580466" lvl="1" indent="-290233" algn="just">
              <a:lnSpc>
                <a:spcPts val="3764"/>
              </a:lnSpc>
              <a:buFont typeface="Arial"/>
              <a:buChar char="•"/>
            </a:pPr>
            <a:r>
              <a:rPr lang="en-US" sz="2688">
                <a:solidFill>
                  <a:srgbClr val="FFFFFF"/>
                </a:solidFill>
                <a:latin typeface="Janda Manatee Solid"/>
                <a:ea typeface="Janda Manatee Solid"/>
                <a:cs typeface="Janda Manatee Solid"/>
                <a:sym typeface="Janda Manatee Solid"/>
              </a:rPr>
              <a:t>Runner-2                                            Scorer-1</a:t>
            </a:r>
          </a:p>
          <a:p>
            <a:pPr marL="580466" lvl="1" indent="-290233" algn="just">
              <a:lnSpc>
                <a:spcPts val="3764"/>
              </a:lnSpc>
              <a:buFont typeface="Arial"/>
              <a:buChar char="•"/>
            </a:pPr>
            <a:r>
              <a:rPr lang="en-US" sz="2688">
                <a:solidFill>
                  <a:srgbClr val="FFFFFF"/>
                </a:solidFill>
                <a:latin typeface="Janda Manatee Solid"/>
                <a:ea typeface="Janda Manatee Solid"/>
                <a:cs typeface="Janda Manatee Solid"/>
                <a:sym typeface="Janda Manatee Solid"/>
              </a:rPr>
              <a:t>Clerk of Course-2                                  Clerk of course-1</a:t>
            </a:r>
          </a:p>
          <a:p>
            <a:pPr marL="580466" lvl="1" indent="-290233" algn="just">
              <a:lnSpc>
                <a:spcPts val="3764"/>
              </a:lnSpc>
              <a:buFont typeface="Arial"/>
              <a:buChar char="•"/>
            </a:pPr>
            <a:r>
              <a:rPr lang="en-US" sz="2688">
                <a:solidFill>
                  <a:srgbClr val="FFFFFF"/>
                </a:solidFill>
                <a:latin typeface="Janda Manatee Solid"/>
                <a:ea typeface="Janda Manatee Solid"/>
                <a:cs typeface="Janda Manatee Solid"/>
                <a:sym typeface="Janda Manatee Solid"/>
              </a:rPr>
              <a:t>Timers-12                                            Timers- 8-10 </a:t>
            </a:r>
          </a:p>
          <a:p>
            <a:pPr algn="l">
              <a:lnSpc>
                <a:spcPts val="3904"/>
              </a:lnSpc>
            </a:pPr>
            <a:endParaRPr lang="en-US" sz="2688">
              <a:solidFill>
                <a:srgbClr val="FFFFFF"/>
              </a:solidFill>
              <a:latin typeface="Janda Manatee Solid"/>
              <a:ea typeface="Janda Manatee Solid"/>
              <a:cs typeface="Janda Manatee Solid"/>
              <a:sym typeface="Janda Manatee Solid"/>
            </a:endParaRPr>
          </a:p>
        </p:txBody>
      </p:sp>
      <p:sp>
        <p:nvSpPr>
          <p:cNvPr id="12" name="TextBox 12"/>
          <p:cNvSpPr txBox="1"/>
          <p:nvPr/>
        </p:nvSpPr>
        <p:spPr>
          <a:xfrm>
            <a:off x="241085" y="6939280"/>
            <a:ext cx="11287604" cy="2277110"/>
          </a:xfrm>
          <a:prstGeom prst="rect">
            <a:avLst/>
          </a:prstGeom>
        </p:spPr>
        <p:txBody>
          <a:bodyPr lIns="0" tIns="0" rIns="0" bIns="0" rtlCol="0" anchor="t">
            <a:spAutoFit/>
          </a:bodyPr>
          <a:lstStyle/>
          <a:p>
            <a:pPr algn="ctr">
              <a:lnSpc>
                <a:spcPts val="3640"/>
              </a:lnSpc>
            </a:pPr>
            <a:r>
              <a:rPr lang="en-US" sz="2600">
                <a:solidFill>
                  <a:srgbClr val="2DC658"/>
                </a:solidFill>
                <a:latin typeface="Janda Manatee Solid"/>
                <a:ea typeface="Janda Manatee Solid"/>
                <a:cs typeface="Janda Manatee Solid"/>
                <a:sym typeface="Janda Manatee Solid"/>
              </a:rPr>
              <a:t>The Windsor Forest Handbook will provide descriptions of the following volunteer positions.  Prior to the swim team season starting there will be training sessions provide for Stroke and Turn as well as Timers.  These sessions I believe will be available in person and online. Check the VPSU website for further information.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l="-111" r="-111"/>
            </a:stretch>
          </a:blipFill>
        </p:spPr>
        <p:txBody>
          <a:bodyPr/>
          <a:lstStyle/>
          <a:p>
            <a:endParaRPr lang="en-US"/>
          </a:p>
        </p:txBody>
      </p:sp>
      <p:grpSp>
        <p:nvGrpSpPr>
          <p:cNvPr id="3" name="Group 3"/>
          <p:cNvGrpSpPr/>
          <p:nvPr/>
        </p:nvGrpSpPr>
        <p:grpSpPr>
          <a:xfrm>
            <a:off x="11624849" y="-1844881"/>
            <a:ext cx="9265259" cy="13144801"/>
            <a:chOff x="-36830" y="-113030"/>
            <a:chExt cx="3351530" cy="4754880"/>
          </a:xfrm>
        </p:grpSpPr>
        <p:sp>
          <p:nvSpPr>
            <p:cNvPr id="4" name="Freeform 4"/>
            <p:cNvSpPr/>
            <p:nvPr/>
          </p:nvSpPr>
          <p:spPr>
            <a:xfrm>
              <a:off x="36830" y="112966"/>
              <a:ext cx="3314700" cy="4510166"/>
            </a:xfrm>
            <a:custGeom>
              <a:avLst/>
              <a:gdLst/>
              <a:ahLst/>
              <a:cxnLst/>
              <a:rect l="l" t="t" r="r" b="b"/>
              <a:pathLst>
                <a:path w="3314700" h="4510166">
                  <a:moveTo>
                    <a:pt x="3314700" y="2489264"/>
                  </a:moveTo>
                  <a:cubicBezTo>
                    <a:pt x="3314700" y="2724214"/>
                    <a:pt x="3181350" y="2957894"/>
                    <a:pt x="2918460" y="3050604"/>
                  </a:cubicBezTo>
                  <a:cubicBezTo>
                    <a:pt x="2555240" y="3180144"/>
                    <a:pt x="2510790" y="3507804"/>
                    <a:pt x="2552700" y="3840544"/>
                  </a:cubicBezTo>
                  <a:cubicBezTo>
                    <a:pt x="2608580" y="4286314"/>
                    <a:pt x="2147570" y="4641914"/>
                    <a:pt x="1734820" y="4462844"/>
                  </a:cubicBezTo>
                  <a:cubicBezTo>
                    <a:pt x="1644650" y="4423474"/>
                    <a:pt x="1558290" y="4372674"/>
                    <a:pt x="1460500" y="4357434"/>
                  </a:cubicBezTo>
                  <a:cubicBezTo>
                    <a:pt x="1337310" y="4337114"/>
                    <a:pt x="1209040" y="4366324"/>
                    <a:pt x="1084580" y="4347274"/>
                  </a:cubicBezTo>
                  <a:cubicBezTo>
                    <a:pt x="650240" y="4278694"/>
                    <a:pt x="314960" y="4215194"/>
                    <a:pt x="118110" y="3778314"/>
                  </a:cubicBezTo>
                  <a:cubicBezTo>
                    <a:pt x="-36830" y="3435414"/>
                    <a:pt x="-22860" y="3011234"/>
                    <a:pt x="215900" y="2708974"/>
                  </a:cubicBezTo>
                  <a:cubicBezTo>
                    <a:pt x="347980" y="2545144"/>
                    <a:pt x="414020" y="2329244"/>
                    <a:pt x="414020" y="2108264"/>
                  </a:cubicBezTo>
                  <a:cubicBezTo>
                    <a:pt x="414020" y="1880934"/>
                    <a:pt x="345440" y="1647254"/>
                    <a:pt x="207010" y="1456754"/>
                  </a:cubicBezTo>
                  <a:cubicBezTo>
                    <a:pt x="63500" y="1256094"/>
                    <a:pt x="0" y="1028764"/>
                    <a:pt x="0" y="811594"/>
                  </a:cubicBezTo>
                  <a:cubicBezTo>
                    <a:pt x="0" y="575374"/>
                    <a:pt x="106680" y="287084"/>
                    <a:pt x="278130" y="118174"/>
                  </a:cubicBezTo>
                  <a:cubicBezTo>
                    <a:pt x="514350" y="-112966"/>
                    <a:pt x="848360" y="24194"/>
                    <a:pt x="1010920" y="278194"/>
                  </a:cubicBezTo>
                  <a:cubicBezTo>
                    <a:pt x="1131570" y="468694"/>
                    <a:pt x="1379220" y="596964"/>
                    <a:pt x="1605280" y="546164"/>
                  </a:cubicBezTo>
                  <a:cubicBezTo>
                    <a:pt x="1686560" y="528384"/>
                    <a:pt x="1762760" y="495364"/>
                    <a:pt x="1840230" y="467424"/>
                  </a:cubicBezTo>
                  <a:cubicBezTo>
                    <a:pt x="2143760" y="359474"/>
                    <a:pt x="2512060" y="497904"/>
                    <a:pt x="2631440" y="806514"/>
                  </a:cubicBezTo>
                  <a:cubicBezTo>
                    <a:pt x="2702560" y="990664"/>
                    <a:pt x="2627630" y="1118934"/>
                    <a:pt x="2607310" y="1299274"/>
                  </a:cubicBezTo>
                  <a:cubicBezTo>
                    <a:pt x="2576830" y="1565974"/>
                    <a:pt x="2707640" y="1835214"/>
                    <a:pt x="2957830" y="1944434"/>
                  </a:cubicBezTo>
                  <a:cubicBezTo>
                    <a:pt x="3196590" y="2048574"/>
                    <a:pt x="3314700" y="2269554"/>
                    <a:pt x="3314700" y="2489264"/>
                  </a:cubicBezTo>
                  <a:close/>
                </a:path>
              </a:pathLst>
            </a:custGeom>
            <a:blipFill>
              <a:blip r:embed="rId3"/>
              <a:stretch>
                <a:fillRect l="-51921" r="-51921"/>
              </a:stretch>
            </a:blipFill>
          </p:spPr>
          <p:txBody>
            <a:bodyPr/>
            <a:lstStyle/>
            <a:p>
              <a:endParaRPr lang="en-US"/>
            </a:p>
          </p:txBody>
        </p:sp>
      </p:grpSp>
      <p:grpSp>
        <p:nvGrpSpPr>
          <p:cNvPr id="5" name="Group 5"/>
          <p:cNvGrpSpPr/>
          <p:nvPr/>
        </p:nvGrpSpPr>
        <p:grpSpPr>
          <a:xfrm>
            <a:off x="15125643" y="219710"/>
            <a:ext cx="3267151" cy="3191531"/>
            <a:chOff x="0" y="0"/>
            <a:chExt cx="4828540" cy="4716780"/>
          </a:xfrm>
        </p:grpSpPr>
        <p:sp>
          <p:nvSpPr>
            <p:cNvPr id="6" name="Freeform 6"/>
            <p:cNvSpPr/>
            <p:nvPr/>
          </p:nvSpPr>
          <p:spPr>
            <a:xfrm>
              <a:off x="1103" y="1273"/>
              <a:ext cx="4830645" cy="4716345"/>
            </a:xfrm>
            <a:custGeom>
              <a:avLst/>
              <a:gdLst/>
              <a:ahLst/>
              <a:cxnLst/>
              <a:rect l="l" t="t" r="r" b="b"/>
              <a:pathLst>
                <a:path w="4830645" h="4716345">
                  <a:moveTo>
                    <a:pt x="3415197" y="4653277"/>
                  </a:moveTo>
                  <a:cubicBezTo>
                    <a:pt x="3387257" y="4660897"/>
                    <a:pt x="3365667" y="4671057"/>
                    <a:pt x="3344077" y="4673597"/>
                  </a:cubicBezTo>
                  <a:cubicBezTo>
                    <a:pt x="3222157" y="4683757"/>
                    <a:pt x="3101507" y="4693917"/>
                    <a:pt x="2979587" y="4702807"/>
                  </a:cubicBezTo>
                  <a:cubicBezTo>
                    <a:pt x="2917357" y="4706617"/>
                    <a:pt x="2855127" y="4710427"/>
                    <a:pt x="2792897" y="4711697"/>
                  </a:cubicBezTo>
                  <a:cubicBezTo>
                    <a:pt x="2725587" y="4714237"/>
                    <a:pt x="2658277" y="4718047"/>
                    <a:pt x="2592237" y="4715507"/>
                  </a:cubicBezTo>
                  <a:cubicBezTo>
                    <a:pt x="2528737" y="4714237"/>
                    <a:pt x="2465237" y="4710427"/>
                    <a:pt x="2404277" y="4698997"/>
                  </a:cubicBezTo>
                  <a:cubicBezTo>
                    <a:pt x="2325537" y="4685027"/>
                    <a:pt x="2245527" y="4685027"/>
                    <a:pt x="2168057" y="4672327"/>
                  </a:cubicBezTo>
                  <a:cubicBezTo>
                    <a:pt x="1966127" y="4639307"/>
                    <a:pt x="1760387" y="4648197"/>
                    <a:pt x="1557187" y="4634227"/>
                  </a:cubicBezTo>
                  <a:cubicBezTo>
                    <a:pt x="1442887" y="4626607"/>
                    <a:pt x="1328587" y="4608827"/>
                    <a:pt x="1214287" y="4593587"/>
                  </a:cubicBezTo>
                  <a:cubicBezTo>
                    <a:pt x="1084747" y="4577077"/>
                    <a:pt x="955207" y="4558027"/>
                    <a:pt x="824397" y="4540247"/>
                  </a:cubicBezTo>
                  <a:cubicBezTo>
                    <a:pt x="729147" y="4527547"/>
                    <a:pt x="632627" y="4514847"/>
                    <a:pt x="537377" y="4502147"/>
                  </a:cubicBezTo>
                  <a:cubicBezTo>
                    <a:pt x="534837" y="4502147"/>
                    <a:pt x="532297" y="4500877"/>
                    <a:pt x="529757" y="4500877"/>
                  </a:cubicBezTo>
                  <a:cubicBezTo>
                    <a:pt x="449747" y="4466587"/>
                    <a:pt x="364657" y="4439917"/>
                    <a:pt x="290997" y="4395467"/>
                  </a:cubicBezTo>
                  <a:cubicBezTo>
                    <a:pt x="166537" y="4319267"/>
                    <a:pt x="113197" y="4197347"/>
                    <a:pt x="108117" y="4053837"/>
                  </a:cubicBezTo>
                  <a:cubicBezTo>
                    <a:pt x="106847" y="4004307"/>
                    <a:pt x="100497" y="3956047"/>
                    <a:pt x="100497" y="3906517"/>
                  </a:cubicBezTo>
                  <a:cubicBezTo>
                    <a:pt x="101767" y="3837937"/>
                    <a:pt x="106847" y="3770627"/>
                    <a:pt x="110657" y="3703317"/>
                  </a:cubicBezTo>
                  <a:cubicBezTo>
                    <a:pt x="120817" y="3502657"/>
                    <a:pt x="125897" y="3301997"/>
                    <a:pt x="110657" y="3101337"/>
                  </a:cubicBezTo>
                  <a:cubicBezTo>
                    <a:pt x="96687" y="2920997"/>
                    <a:pt x="83987" y="2741927"/>
                    <a:pt x="70017" y="2561587"/>
                  </a:cubicBezTo>
                  <a:cubicBezTo>
                    <a:pt x="61127" y="2446017"/>
                    <a:pt x="49697" y="2331717"/>
                    <a:pt x="42077" y="2216147"/>
                  </a:cubicBezTo>
                  <a:cubicBezTo>
                    <a:pt x="36997" y="2139947"/>
                    <a:pt x="38267" y="2062477"/>
                    <a:pt x="33187" y="1986277"/>
                  </a:cubicBezTo>
                  <a:cubicBezTo>
                    <a:pt x="30647" y="1943097"/>
                    <a:pt x="16677" y="1901187"/>
                    <a:pt x="15407" y="1858007"/>
                  </a:cubicBezTo>
                  <a:cubicBezTo>
                    <a:pt x="10327" y="1753867"/>
                    <a:pt x="9057" y="1648457"/>
                    <a:pt x="6517" y="1543047"/>
                  </a:cubicBezTo>
                  <a:cubicBezTo>
                    <a:pt x="5247" y="1502407"/>
                    <a:pt x="-1103" y="1461767"/>
                    <a:pt x="167" y="1421127"/>
                  </a:cubicBezTo>
                  <a:cubicBezTo>
                    <a:pt x="1437" y="1357627"/>
                    <a:pt x="9057" y="1294127"/>
                    <a:pt x="10327" y="1230627"/>
                  </a:cubicBezTo>
                  <a:cubicBezTo>
                    <a:pt x="11597" y="1156967"/>
                    <a:pt x="3977" y="1083307"/>
                    <a:pt x="6517" y="1010917"/>
                  </a:cubicBezTo>
                  <a:cubicBezTo>
                    <a:pt x="6517" y="941067"/>
                    <a:pt x="15407" y="872487"/>
                    <a:pt x="24297" y="802637"/>
                  </a:cubicBezTo>
                  <a:cubicBezTo>
                    <a:pt x="26837" y="778507"/>
                    <a:pt x="44617" y="756917"/>
                    <a:pt x="49697" y="732787"/>
                  </a:cubicBezTo>
                  <a:cubicBezTo>
                    <a:pt x="71287" y="613407"/>
                    <a:pt x="94147" y="494027"/>
                    <a:pt x="150027" y="383537"/>
                  </a:cubicBezTo>
                  <a:cubicBezTo>
                    <a:pt x="162727" y="359407"/>
                    <a:pt x="183047" y="337817"/>
                    <a:pt x="202097" y="318767"/>
                  </a:cubicBezTo>
                  <a:cubicBezTo>
                    <a:pt x="208447" y="312417"/>
                    <a:pt x="223687" y="316227"/>
                    <a:pt x="227497" y="316227"/>
                  </a:cubicBezTo>
                  <a:cubicBezTo>
                    <a:pt x="236387" y="299717"/>
                    <a:pt x="241467" y="283207"/>
                    <a:pt x="251627" y="275587"/>
                  </a:cubicBezTo>
                  <a:cubicBezTo>
                    <a:pt x="306237" y="233677"/>
                    <a:pt x="363387" y="203197"/>
                    <a:pt x="434507" y="195577"/>
                  </a:cubicBezTo>
                  <a:cubicBezTo>
                    <a:pt x="487847" y="189227"/>
                    <a:pt x="539917" y="166367"/>
                    <a:pt x="593257" y="153667"/>
                  </a:cubicBezTo>
                  <a:cubicBezTo>
                    <a:pt x="658027" y="138427"/>
                    <a:pt x="722797" y="120647"/>
                    <a:pt x="790107" y="111757"/>
                  </a:cubicBezTo>
                  <a:cubicBezTo>
                    <a:pt x="851067" y="104137"/>
                    <a:pt x="909487" y="87627"/>
                    <a:pt x="971717" y="82547"/>
                  </a:cubicBezTo>
                  <a:cubicBezTo>
                    <a:pt x="1035217" y="77467"/>
                    <a:pt x="1098717" y="62227"/>
                    <a:pt x="1163487" y="57147"/>
                  </a:cubicBezTo>
                  <a:cubicBezTo>
                    <a:pt x="1338747" y="44447"/>
                    <a:pt x="1515277" y="35557"/>
                    <a:pt x="1690537" y="25397"/>
                  </a:cubicBezTo>
                  <a:cubicBezTo>
                    <a:pt x="1733717" y="22857"/>
                    <a:pt x="1776897" y="25397"/>
                    <a:pt x="1820077" y="26667"/>
                  </a:cubicBezTo>
                  <a:cubicBezTo>
                    <a:pt x="1841667" y="27937"/>
                    <a:pt x="1863257" y="33017"/>
                    <a:pt x="1886117" y="35557"/>
                  </a:cubicBezTo>
                  <a:cubicBezTo>
                    <a:pt x="1896277" y="36827"/>
                    <a:pt x="1906437" y="33017"/>
                    <a:pt x="1916597" y="33017"/>
                  </a:cubicBezTo>
                  <a:cubicBezTo>
                    <a:pt x="1947077" y="33017"/>
                    <a:pt x="1978827" y="33017"/>
                    <a:pt x="2009307" y="31747"/>
                  </a:cubicBezTo>
                  <a:cubicBezTo>
                    <a:pt x="2067727" y="29207"/>
                    <a:pt x="2127417" y="22857"/>
                    <a:pt x="2185837" y="22857"/>
                  </a:cubicBezTo>
                  <a:cubicBezTo>
                    <a:pt x="2242987" y="22857"/>
                    <a:pt x="2300137" y="26667"/>
                    <a:pt x="2357287" y="29207"/>
                  </a:cubicBezTo>
                  <a:lnTo>
                    <a:pt x="2403007" y="29207"/>
                  </a:lnTo>
                  <a:cubicBezTo>
                    <a:pt x="2472857" y="26667"/>
                    <a:pt x="2541437" y="26667"/>
                    <a:pt x="2611287" y="22857"/>
                  </a:cubicBezTo>
                  <a:cubicBezTo>
                    <a:pt x="2678597" y="19047"/>
                    <a:pt x="2744637" y="10157"/>
                    <a:pt x="2811947" y="6347"/>
                  </a:cubicBezTo>
                  <a:cubicBezTo>
                    <a:pt x="2843697" y="3807"/>
                    <a:pt x="2876717" y="3807"/>
                    <a:pt x="2908467" y="10157"/>
                  </a:cubicBezTo>
                  <a:cubicBezTo>
                    <a:pt x="2956727" y="19047"/>
                    <a:pt x="3002447" y="24127"/>
                    <a:pt x="3050707" y="10157"/>
                  </a:cubicBezTo>
                  <a:cubicBezTo>
                    <a:pt x="3068487" y="5077"/>
                    <a:pt x="3091347" y="13967"/>
                    <a:pt x="3111667" y="16507"/>
                  </a:cubicBezTo>
                  <a:cubicBezTo>
                    <a:pt x="3120557" y="17777"/>
                    <a:pt x="3130717" y="20317"/>
                    <a:pt x="3135797" y="16507"/>
                  </a:cubicBezTo>
                  <a:cubicBezTo>
                    <a:pt x="3170087" y="-8893"/>
                    <a:pt x="3201837" y="-2543"/>
                    <a:pt x="3234857" y="19047"/>
                  </a:cubicBezTo>
                  <a:cubicBezTo>
                    <a:pt x="3238667" y="21587"/>
                    <a:pt x="3248827" y="15237"/>
                    <a:pt x="3256447" y="15237"/>
                  </a:cubicBezTo>
                  <a:cubicBezTo>
                    <a:pt x="3286927" y="15237"/>
                    <a:pt x="3317407" y="15237"/>
                    <a:pt x="3349157" y="16507"/>
                  </a:cubicBezTo>
                  <a:cubicBezTo>
                    <a:pt x="3372017" y="17777"/>
                    <a:pt x="3393607" y="25397"/>
                    <a:pt x="3416467" y="27937"/>
                  </a:cubicBezTo>
                  <a:cubicBezTo>
                    <a:pt x="3465997" y="34287"/>
                    <a:pt x="3516797" y="44447"/>
                    <a:pt x="3567597" y="44447"/>
                  </a:cubicBezTo>
                  <a:cubicBezTo>
                    <a:pt x="3662847" y="45717"/>
                    <a:pt x="3758097" y="49527"/>
                    <a:pt x="3852077" y="69847"/>
                  </a:cubicBezTo>
                  <a:cubicBezTo>
                    <a:pt x="3939707" y="88897"/>
                    <a:pt x="4029877" y="88897"/>
                    <a:pt x="4118777" y="104137"/>
                  </a:cubicBezTo>
                  <a:cubicBezTo>
                    <a:pt x="4172117" y="113027"/>
                    <a:pt x="4226727" y="129537"/>
                    <a:pt x="4272447" y="156207"/>
                  </a:cubicBezTo>
                  <a:cubicBezTo>
                    <a:pt x="4321977" y="184147"/>
                    <a:pt x="4360077" y="229867"/>
                    <a:pt x="4404527" y="267967"/>
                  </a:cubicBezTo>
                  <a:cubicBezTo>
                    <a:pt x="4421037" y="281937"/>
                    <a:pt x="4445167" y="292097"/>
                    <a:pt x="4456597" y="309877"/>
                  </a:cubicBezTo>
                  <a:cubicBezTo>
                    <a:pt x="4489617" y="358137"/>
                    <a:pt x="4518827" y="408937"/>
                    <a:pt x="4548037" y="459737"/>
                  </a:cubicBezTo>
                  <a:cubicBezTo>
                    <a:pt x="4569627" y="496567"/>
                    <a:pt x="4591217" y="534667"/>
                    <a:pt x="4607727" y="572767"/>
                  </a:cubicBezTo>
                  <a:cubicBezTo>
                    <a:pt x="4625507" y="617217"/>
                    <a:pt x="4639477" y="662937"/>
                    <a:pt x="4653447" y="709927"/>
                  </a:cubicBezTo>
                  <a:cubicBezTo>
                    <a:pt x="4675037" y="783587"/>
                    <a:pt x="4700437" y="857247"/>
                    <a:pt x="4714407" y="933447"/>
                  </a:cubicBezTo>
                  <a:cubicBezTo>
                    <a:pt x="4734727" y="1040127"/>
                    <a:pt x="4744887" y="1149347"/>
                    <a:pt x="4760127" y="1257297"/>
                  </a:cubicBezTo>
                  <a:cubicBezTo>
                    <a:pt x="4765207" y="1292857"/>
                    <a:pt x="4771557" y="1328417"/>
                    <a:pt x="4774097" y="1363977"/>
                  </a:cubicBezTo>
                  <a:cubicBezTo>
                    <a:pt x="4781717" y="1465577"/>
                    <a:pt x="4786797" y="1565907"/>
                    <a:pt x="4793147" y="1667507"/>
                  </a:cubicBezTo>
                  <a:cubicBezTo>
                    <a:pt x="4802037" y="1793237"/>
                    <a:pt x="4814737" y="1917697"/>
                    <a:pt x="4821087" y="2043427"/>
                  </a:cubicBezTo>
                  <a:cubicBezTo>
                    <a:pt x="4827437" y="2164077"/>
                    <a:pt x="4832517" y="2285997"/>
                    <a:pt x="4829977" y="2407917"/>
                  </a:cubicBezTo>
                  <a:cubicBezTo>
                    <a:pt x="4826167" y="2611117"/>
                    <a:pt x="4816007" y="2813047"/>
                    <a:pt x="4805847" y="3016247"/>
                  </a:cubicBezTo>
                  <a:cubicBezTo>
                    <a:pt x="4799497" y="3141977"/>
                    <a:pt x="4790607" y="3266437"/>
                    <a:pt x="4777907" y="3390897"/>
                  </a:cubicBezTo>
                  <a:cubicBezTo>
                    <a:pt x="4765207" y="3515357"/>
                    <a:pt x="4746157" y="3638547"/>
                    <a:pt x="4732187" y="3763007"/>
                  </a:cubicBezTo>
                  <a:cubicBezTo>
                    <a:pt x="4722027" y="3849367"/>
                    <a:pt x="4719487" y="3935727"/>
                    <a:pt x="4708057" y="4020817"/>
                  </a:cubicBezTo>
                  <a:cubicBezTo>
                    <a:pt x="4697897" y="4098287"/>
                    <a:pt x="4659797" y="4166867"/>
                    <a:pt x="4608997" y="4224017"/>
                  </a:cubicBezTo>
                  <a:cubicBezTo>
                    <a:pt x="4567087" y="4272277"/>
                    <a:pt x="4534067" y="4326887"/>
                    <a:pt x="4490887" y="4373877"/>
                  </a:cubicBezTo>
                  <a:cubicBezTo>
                    <a:pt x="4452787" y="4415787"/>
                    <a:pt x="4410877" y="4457697"/>
                    <a:pt x="4344837" y="4458967"/>
                  </a:cubicBezTo>
                  <a:cubicBezTo>
                    <a:pt x="4329597" y="4458967"/>
                    <a:pt x="4315627" y="4474207"/>
                    <a:pt x="4300387" y="4481827"/>
                  </a:cubicBezTo>
                  <a:cubicBezTo>
                    <a:pt x="4235617" y="4509767"/>
                    <a:pt x="4168307" y="4533897"/>
                    <a:pt x="4104807" y="4564377"/>
                  </a:cubicBezTo>
                  <a:cubicBezTo>
                    <a:pt x="3987967" y="4620257"/>
                    <a:pt x="3862237" y="4629147"/>
                    <a:pt x="3736507" y="4634227"/>
                  </a:cubicBezTo>
                  <a:cubicBezTo>
                    <a:pt x="3688247" y="4636767"/>
                    <a:pt x="3638717" y="4632957"/>
                    <a:pt x="3590457" y="4636767"/>
                  </a:cubicBezTo>
                  <a:cubicBezTo>
                    <a:pt x="3566327" y="4638037"/>
                    <a:pt x="3543467" y="4649467"/>
                    <a:pt x="3520607" y="4654547"/>
                  </a:cubicBezTo>
                  <a:cubicBezTo>
                    <a:pt x="3510447" y="4657087"/>
                    <a:pt x="3500287" y="4655817"/>
                    <a:pt x="3488857" y="4657087"/>
                  </a:cubicBezTo>
                  <a:cubicBezTo>
                    <a:pt x="3473617" y="4658357"/>
                    <a:pt x="3458377" y="4662167"/>
                    <a:pt x="3443137" y="4660897"/>
                  </a:cubicBezTo>
                  <a:cubicBezTo>
                    <a:pt x="3427897" y="4658357"/>
                    <a:pt x="3417737" y="4653277"/>
                    <a:pt x="3415197" y="4653277"/>
                  </a:cubicBezTo>
                  <a:close/>
                </a:path>
              </a:pathLst>
            </a:custGeom>
            <a:blipFill>
              <a:blip r:embed="rId4"/>
              <a:stretch>
                <a:fillRect t="-1469" b="-1469"/>
              </a:stretch>
            </a:blipFill>
          </p:spPr>
          <p:txBody>
            <a:bodyPr/>
            <a:lstStyle/>
            <a:p>
              <a:endParaRPr lang="en-US"/>
            </a:p>
          </p:txBody>
        </p:sp>
      </p:grpSp>
      <p:sp>
        <p:nvSpPr>
          <p:cNvPr id="7" name="Freeform 7"/>
          <p:cNvSpPr/>
          <p:nvPr/>
        </p:nvSpPr>
        <p:spPr>
          <a:xfrm rot="5400000">
            <a:off x="-2697813" y="8041633"/>
            <a:ext cx="4379236" cy="4012475"/>
          </a:xfrm>
          <a:custGeom>
            <a:avLst/>
            <a:gdLst/>
            <a:ahLst/>
            <a:cxnLst/>
            <a:rect l="l" t="t" r="r" b="b"/>
            <a:pathLst>
              <a:path w="4379236" h="4012475">
                <a:moveTo>
                  <a:pt x="0" y="0"/>
                </a:moveTo>
                <a:lnTo>
                  <a:pt x="4379236" y="0"/>
                </a:lnTo>
                <a:lnTo>
                  <a:pt x="4379236" y="4012475"/>
                </a:lnTo>
                <a:lnTo>
                  <a:pt x="0" y="401247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8"/>
          <p:cNvSpPr txBox="1"/>
          <p:nvPr/>
        </p:nvSpPr>
        <p:spPr>
          <a:xfrm>
            <a:off x="789530" y="267335"/>
            <a:ext cx="8909622" cy="789305"/>
          </a:xfrm>
          <a:prstGeom prst="rect">
            <a:avLst/>
          </a:prstGeom>
        </p:spPr>
        <p:txBody>
          <a:bodyPr lIns="0" tIns="0" rIns="0" bIns="0" rtlCol="0" anchor="t">
            <a:spAutoFit/>
          </a:bodyPr>
          <a:lstStyle/>
          <a:p>
            <a:pPr algn="l">
              <a:lnSpc>
                <a:spcPts val="6159"/>
              </a:lnSpc>
            </a:pPr>
            <a:r>
              <a:rPr lang="en-US" sz="5499">
                <a:solidFill>
                  <a:srgbClr val="FFFFFF"/>
                </a:solidFill>
                <a:latin typeface="Janda Manatee Solid"/>
                <a:ea typeface="Janda Manatee Solid"/>
                <a:cs typeface="Janda Manatee Solid"/>
                <a:sym typeface="Janda Manatee Solid"/>
              </a:rPr>
              <a:t>WHAT DO WE DO NEXT?</a:t>
            </a:r>
          </a:p>
        </p:txBody>
      </p:sp>
      <p:sp>
        <p:nvSpPr>
          <p:cNvPr id="9" name="TextBox 9"/>
          <p:cNvSpPr txBox="1"/>
          <p:nvPr/>
        </p:nvSpPr>
        <p:spPr>
          <a:xfrm>
            <a:off x="1498042" y="1430665"/>
            <a:ext cx="12247563" cy="5903595"/>
          </a:xfrm>
          <a:prstGeom prst="rect">
            <a:avLst/>
          </a:prstGeom>
        </p:spPr>
        <p:txBody>
          <a:bodyPr lIns="0" tIns="0" rIns="0" bIns="0" rtlCol="0" anchor="t">
            <a:spAutoFit/>
          </a:bodyPr>
          <a:lstStyle/>
          <a:p>
            <a:pPr marL="906780" lvl="1" indent="-453390" algn="l">
              <a:lnSpc>
                <a:spcPts val="5880"/>
              </a:lnSpc>
              <a:buFont typeface="Arial"/>
              <a:buChar char="•"/>
            </a:pPr>
            <a:r>
              <a:rPr lang="en-US" sz="4200">
                <a:solidFill>
                  <a:srgbClr val="FFFFFF"/>
                </a:solidFill>
                <a:latin typeface="Janda Manatee Solid"/>
                <a:ea typeface="Janda Manatee Solid"/>
                <a:cs typeface="Janda Manatee Solid"/>
                <a:sym typeface="Janda Manatee Solid"/>
              </a:rPr>
              <a:t>Join HOA</a:t>
            </a:r>
          </a:p>
          <a:p>
            <a:pPr marL="906780" lvl="1" indent="-453390" algn="l">
              <a:lnSpc>
                <a:spcPts val="5880"/>
              </a:lnSpc>
              <a:buFont typeface="Arial"/>
              <a:buChar char="•"/>
            </a:pPr>
            <a:r>
              <a:rPr lang="en-US" sz="4200">
                <a:solidFill>
                  <a:srgbClr val="FFFFFF"/>
                </a:solidFill>
                <a:latin typeface="Janda Manatee Solid"/>
                <a:ea typeface="Janda Manatee Solid"/>
                <a:cs typeface="Janda Manatee Solid"/>
                <a:sym typeface="Janda Manatee Solid"/>
              </a:rPr>
              <a:t>Register here tonight or on  </a:t>
            </a:r>
            <a:r>
              <a:rPr lang="en-US" sz="4200" u="sng">
                <a:solidFill>
                  <a:srgbClr val="FFFFFF"/>
                </a:solidFill>
                <a:latin typeface="Janda Manatee Solid"/>
                <a:ea typeface="Janda Manatee Solid"/>
                <a:cs typeface="Janda Manatee Solid"/>
                <a:sym typeface="Janda Manatee Solid"/>
                <a:hlinkClick r:id="rId6" tooltip="https://windsorforest.swimtopia.com"/>
              </a:rPr>
              <a:t>Windsor Forest Swimtopia</a:t>
            </a:r>
          </a:p>
          <a:p>
            <a:pPr marL="906780" lvl="1" indent="-453390" algn="l">
              <a:lnSpc>
                <a:spcPts val="5880"/>
              </a:lnSpc>
              <a:buFont typeface="Arial"/>
              <a:buChar char="•"/>
            </a:pPr>
            <a:r>
              <a:rPr lang="en-US" sz="4200">
                <a:solidFill>
                  <a:srgbClr val="FFFFFF"/>
                </a:solidFill>
                <a:latin typeface="Janda Manatee Solid"/>
                <a:ea typeface="Janda Manatee Solid"/>
                <a:cs typeface="Janda Manatee Solid"/>
                <a:sym typeface="Janda Manatee Solid"/>
              </a:rPr>
              <a:t>Swim suit information: Swimoutlet is a great place to order, more information to follow.</a:t>
            </a:r>
          </a:p>
          <a:p>
            <a:pPr marL="906780" lvl="1" indent="-453390" algn="l">
              <a:lnSpc>
                <a:spcPts val="5880"/>
              </a:lnSpc>
              <a:buFont typeface="Arial"/>
              <a:buChar char="•"/>
            </a:pPr>
            <a:r>
              <a:rPr lang="en-US" sz="4200">
                <a:solidFill>
                  <a:srgbClr val="FFFFFF"/>
                </a:solidFill>
                <a:latin typeface="Janda Manatee Solid"/>
                <a:ea typeface="Janda Manatee Solid"/>
                <a:cs typeface="Janda Manatee Solid"/>
                <a:sym typeface="Janda Manatee Solid"/>
              </a:rPr>
              <a:t>Caps will be provided for new swimmers.</a:t>
            </a:r>
          </a:p>
          <a:p>
            <a:pPr marL="906780" lvl="1" indent="-453390" algn="l">
              <a:lnSpc>
                <a:spcPts val="5880"/>
              </a:lnSpc>
              <a:buFont typeface="Arial"/>
              <a:buChar char="•"/>
            </a:pPr>
            <a:r>
              <a:rPr lang="en-US" sz="4200">
                <a:solidFill>
                  <a:srgbClr val="FFFFFF"/>
                </a:solidFill>
                <a:latin typeface="Janda Manatee Solid"/>
                <a:ea typeface="Janda Manatee Solid"/>
                <a:cs typeface="Janda Manatee Solid"/>
                <a:sym typeface="Janda Manatee Solid"/>
              </a:rPr>
              <a:t>Contact wffrogsrock@gmail.com or www.windsorforestswimtopia.com</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l="-111" r="-111"/>
            </a:stretch>
          </a:blipFill>
        </p:spPr>
        <p:txBody>
          <a:bodyPr/>
          <a:lstStyle/>
          <a:p>
            <a:endParaRPr lang="en-US"/>
          </a:p>
        </p:txBody>
      </p:sp>
      <p:sp>
        <p:nvSpPr>
          <p:cNvPr id="3" name="Freeform 3"/>
          <p:cNvSpPr/>
          <p:nvPr/>
        </p:nvSpPr>
        <p:spPr>
          <a:xfrm rot="6796233">
            <a:off x="10137898" y="-1681748"/>
            <a:ext cx="12614926" cy="11558426"/>
          </a:xfrm>
          <a:custGeom>
            <a:avLst/>
            <a:gdLst/>
            <a:ahLst/>
            <a:cxnLst/>
            <a:rect l="l" t="t" r="r" b="b"/>
            <a:pathLst>
              <a:path w="12614926" h="11558426">
                <a:moveTo>
                  <a:pt x="0" y="0"/>
                </a:moveTo>
                <a:lnTo>
                  <a:pt x="12614926" y="0"/>
                </a:lnTo>
                <a:lnTo>
                  <a:pt x="12614926" y="11558426"/>
                </a:lnTo>
                <a:lnTo>
                  <a:pt x="0" y="1155842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AutoShape 4"/>
          <p:cNvSpPr/>
          <p:nvPr/>
        </p:nvSpPr>
        <p:spPr>
          <a:xfrm flipV="1">
            <a:off x="6044085" y="5143500"/>
            <a:ext cx="483873" cy="0"/>
          </a:xfrm>
          <a:prstGeom prst="line">
            <a:avLst/>
          </a:prstGeom>
          <a:ln w="38100" cap="rnd">
            <a:solidFill>
              <a:srgbClr val="FFFFFF"/>
            </a:solidFill>
            <a:prstDash val="solid"/>
            <a:headEnd type="none" w="sm" len="sm"/>
            <a:tailEnd type="none" w="sm" len="sm"/>
          </a:ln>
        </p:spPr>
        <p:txBody>
          <a:bodyPr/>
          <a:lstStyle/>
          <a:p>
            <a:endParaRPr lang="en-US"/>
          </a:p>
        </p:txBody>
      </p:sp>
      <p:sp>
        <p:nvSpPr>
          <p:cNvPr id="5" name="Freeform 5"/>
          <p:cNvSpPr/>
          <p:nvPr/>
        </p:nvSpPr>
        <p:spPr>
          <a:xfrm rot="-729057">
            <a:off x="9144000" y="3145969"/>
            <a:ext cx="6448351" cy="6480755"/>
          </a:xfrm>
          <a:custGeom>
            <a:avLst/>
            <a:gdLst/>
            <a:ahLst/>
            <a:cxnLst/>
            <a:rect l="l" t="t" r="r" b="b"/>
            <a:pathLst>
              <a:path w="6448351" h="6480755">
                <a:moveTo>
                  <a:pt x="0" y="0"/>
                </a:moveTo>
                <a:lnTo>
                  <a:pt x="6448351" y="0"/>
                </a:lnTo>
                <a:lnTo>
                  <a:pt x="6448351" y="6480755"/>
                </a:lnTo>
                <a:lnTo>
                  <a:pt x="0" y="6480755"/>
                </a:lnTo>
                <a:lnTo>
                  <a:pt x="0" y="0"/>
                </a:lnTo>
                <a:close/>
              </a:path>
            </a:pathLst>
          </a:custGeom>
          <a:blipFill>
            <a:blip r:embed="rId4"/>
            <a:stretch>
              <a:fillRect/>
            </a:stretch>
          </a:blipFill>
        </p:spPr>
        <p:txBody>
          <a:bodyPr/>
          <a:lstStyle/>
          <a:p>
            <a:endParaRPr lang="en-US"/>
          </a:p>
        </p:txBody>
      </p:sp>
      <p:sp>
        <p:nvSpPr>
          <p:cNvPr id="6" name="Freeform 6"/>
          <p:cNvSpPr/>
          <p:nvPr/>
        </p:nvSpPr>
        <p:spPr>
          <a:xfrm>
            <a:off x="0" y="662825"/>
            <a:ext cx="9543191" cy="8372956"/>
          </a:xfrm>
          <a:custGeom>
            <a:avLst/>
            <a:gdLst/>
            <a:ahLst/>
            <a:cxnLst/>
            <a:rect l="l" t="t" r="r" b="b"/>
            <a:pathLst>
              <a:path w="9543191" h="8372956">
                <a:moveTo>
                  <a:pt x="0" y="0"/>
                </a:moveTo>
                <a:lnTo>
                  <a:pt x="9543191" y="0"/>
                </a:lnTo>
                <a:lnTo>
                  <a:pt x="9543191" y="8372955"/>
                </a:lnTo>
                <a:lnTo>
                  <a:pt x="0" y="837295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751926" y="4003808"/>
            <a:ext cx="7356004" cy="2382538"/>
          </a:xfrm>
          <a:prstGeom prst="rect">
            <a:avLst/>
          </a:prstGeom>
        </p:spPr>
        <p:txBody>
          <a:bodyPr lIns="0" tIns="0" rIns="0" bIns="0" rtlCol="0" anchor="t">
            <a:spAutoFit/>
          </a:bodyPr>
          <a:lstStyle/>
          <a:p>
            <a:pPr algn="ctr">
              <a:lnSpc>
                <a:spcPts val="17661"/>
              </a:lnSpc>
            </a:pPr>
            <a:r>
              <a:rPr lang="en-US" sz="18789">
                <a:solidFill>
                  <a:srgbClr val="288231"/>
                </a:solidFill>
                <a:latin typeface="Janda Manatee Solid"/>
                <a:ea typeface="Janda Manatee Solid"/>
                <a:cs typeface="Janda Manatee Solid"/>
                <a:sym typeface="Janda Manatee Solid"/>
              </a:rPr>
              <a:t>YOU</a:t>
            </a:r>
          </a:p>
        </p:txBody>
      </p:sp>
      <p:sp>
        <p:nvSpPr>
          <p:cNvPr id="8" name="TextBox 8"/>
          <p:cNvSpPr txBox="1"/>
          <p:nvPr/>
        </p:nvSpPr>
        <p:spPr>
          <a:xfrm>
            <a:off x="1028700" y="1804946"/>
            <a:ext cx="7615678" cy="2292519"/>
          </a:xfrm>
          <a:prstGeom prst="rect">
            <a:avLst/>
          </a:prstGeom>
        </p:spPr>
        <p:txBody>
          <a:bodyPr lIns="0" tIns="0" rIns="0" bIns="0" rtlCol="0" anchor="t">
            <a:spAutoFit/>
          </a:bodyPr>
          <a:lstStyle/>
          <a:p>
            <a:pPr algn="ctr">
              <a:lnSpc>
                <a:spcPts val="16997"/>
              </a:lnSpc>
            </a:pPr>
            <a:r>
              <a:rPr lang="en-US" sz="18082">
                <a:solidFill>
                  <a:srgbClr val="288231"/>
                </a:solidFill>
                <a:latin typeface="Janda Manatee Solid"/>
                <a:ea typeface="Janda Manatee Solid"/>
                <a:cs typeface="Janda Manatee Solid"/>
                <a:sym typeface="Janda Manatee Solid"/>
              </a:rPr>
              <a:t>THANK</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l="-111" r="-111"/>
            </a:stretch>
          </a:blipFill>
        </p:spPr>
        <p:txBody>
          <a:bodyPr/>
          <a:lstStyle/>
          <a:p>
            <a:endParaRPr lang="en-US"/>
          </a:p>
        </p:txBody>
      </p:sp>
      <p:sp>
        <p:nvSpPr>
          <p:cNvPr id="3" name="Freeform 3"/>
          <p:cNvSpPr/>
          <p:nvPr/>
        </p:nvSpPr>
        <p:spPr>
          <a:xfrm rot="-1383487">
            <a:off x="9890723" y="1355280"/>
            <a:ext cx="6901969" cy="7895484"/>
          </a:xfrm>
          <a:custGeom>
            <a:avLst/>
            <a:gdLst/>
            <a:ahLst/>
            <a:cxnLst/>
            <a:rect l="l" t="t" r="r" b="b"/>
            <a:pathLst>
              <a:path w="6901969" h="7895484">
                <a:moveTo>
                  <a:pt x="0" y="0"/>
                </a:moveTo>
                <a:lnTo>
                  <a:pt x="6901969" y="0"/>
                </a:lnTo>
                <a:lnTo>
                  <a:pt x="6901969" y="7895484"/>
                </a:lnTo>
                <a:lnTo>
                  <a:pt x="0" y="789548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8816492" y="2015362"/>
            <a:ext cx="7462547" cy="7462547"/>
          </a:xfrm>
          <a:custGeom>
            <a:avLst/>
            <a:gdLst/>
            <a:ahLst/>
            <a:cxnLst/>
            <a:rect l="l" t="t" r="r" b="b"/>
            <a:pathLst>
              <a:path w="7462547" h="7462547">
                <a:moveTo>
                  <a:pt x="0" y="0"/>
                </a:moveTo>
                <a:lnTo>
                  <a:pt x="7462547" y="0"/>
                </a:lnTo>
                <a:lnTo>
                  <a:pt x="7462547" y="7462548"/>
                </a:lnTo>
                <a:lnTo>
                  <a:pt x="0" y="7462548"/>
                </a:lnTo>
                <a:lnTo>
                  <a:pt x="0" y="0"/>
                </a:lnTo>
                <a:close/>
              </a:path>
            </a:pathLst>
          </a:custGeom>
          <a:blipFill>
            <a:blip r:embed="rId4"/>
            <a:stretch>
              <a:fillRect/>
            </a:stretch>
          </a:blipFill>
        </p:spPr>
        <p:txBody>
          <a:bodyPr/>
          <a:lstStyle/>
          <a:p>
            <a:endParaRPr lang="en-US"/>
          </a:p>
        </p:txBody>
      </p:sp>
      <p:grpSp>
        <p:nvGrpSpPr>
          <p:cNvPr id="5" name="Group 5"/>
          <p:cNvGrpSpPr/>
          <p:nvPr/>
        </p:nvGrpSpPr>
        <p:grpSpPr>
          <a:xfrm>
            <a:off x="9996884" y="2258621"/>
            <a:ext cx="6088826" cy="6088801"/>
            <a:chOff x="0" y="0"/>
            <a:chExt cx="6350000" cy="6349975"/>
          </a:xfrm>
        </p:grpSpPr>
        <p:sp>
          <p:nvSpPr>
            <p:cNvPr id="6" name="Freeform 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l="-16666" r="-16666"/>
              </a:stretch>
            </a:blipFill>
          </p:spPr>
          <p:txBody>
            <a:bodyPr/>
            <a:lstStyle/>
            <a:p>
              <a:endParaRPr lang="en-US"/>
            </a:p>
          </p:txBody>
        </p:sp>
      </p:grpSp>
      <p:sp>
        <p:nvSpPr>
          <p:cNvPr id="7" name="Freeform 7"/>
          <p:cNvSpPr/>
          <p:nvPr/>
        </p:nvSpPr>
        <p:spPr>
          <a:xfrm>
            <a:off x="9358359" y="2342454"/>
            <a:ext cx="2004000" cy="2004000"/>
          </a:xfrm>
          <a:custGeom>
            <a:avLst/>
            <a:gdLst/>
            <a:ahLst/>
            <a:cxnLst/>
            <a:rect l="l" t="t" r="r" b="b"/>
            <a:pathLst>
              <a:path w="2004000" h="2004000">
                <a:moveTo>
                  <a:pt x="0" y="0"/>
                </a:moveTo>
                <a:lnTo>
                  <a:pt x="2003999" y="0"/>
                </a:lnTo>
                <a:lnTo>
                  <a:pt x="2003999" y="2003999"/>
                </a:lnTo>
                <a:lnTo>
                  <a:pt x="0" y="2003999"/>
                </a:lnTo>
                <a:lnTo>
                  <a:pt x="0" y="0"/>
                </a:lnTo>
                <a:close/>
              </a:path>
            </a:pathLst>
          </a:custGeom>
          <a:blipFill>
            <a:blip r:embed="rId4"/>
            <a:stretch>
              <a:fillRect/>
            </a:stretch>
          </a:blipFill>
        </p:spPr>
        <p:txBody>
          <a:bodyPr/>
          <a:lstStyle/>
          <a:p>
            <a:endParaRPr lang="en-US"/>
          </a:p>
        </p:txBody>
      </p:sp>
      <p:sp>
        <p:nvSpPr>
          <p:cNvPr id="8" name="Freeform 8"/>
          <p:cNvSpPr/>
          <p:nvPr/>
        </p:nvSpPr>
        <p:spPr>
          <a:xfrm rot="5400000">
            <a:off x="-2697813" y="8041633"/>
            <a:ext cx="4379236" cy="4012475"/>
          </a:xfrm>
          <a:custGeom>
            <a:avLst/>
            <a:gdLst/>
            <a:ahLst/>
            <a:cxnLst/>
            <a:rect l="l" t="t" r="r" b="b"/>
            <a:pathLst>
              <a:path w="4379236" h="4012475">
                <a:moveTo>
                  <a:pt x="0" y="0"/>
                </a:moveTo>
                <a:lnTo>
                  <a:pt x="4379236" y="0"/>
                </a:lnTo>
                <a:lnTo>
                  <a:pt x="4379236" y="4012475"/>
                </a:lnTo>
                <a:lnTo>
                  <a:pt x="0" y="401247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6129715" y="899417"/>
            <a:ext cx="1085581" cy="258566"/>
          </a:xfrm>
          <a:custGeom>
            <a:avLst/>
            <a:gdLst/>
            <a:ahLst/>
            <a:cxnLst/>
            <a:rect l="l" t="t" r="r" b="b"/>
            <a:pathLst>
              <a:path w="1085581" h="258566">
                <a:moveTo>
                  <a:pt x="0" y="0"/>
                </a:moveTo>
                <a:lnTo>
                  <a:pt x="1085580" y="0"/>
                </a:lnTo>
                <a:lnTo>
                  <a:pt x="1085580" y="258566"/>
                </a:lnTo>
                <a:lnTo>
                  <a:pt x="0" y="258566"/>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a:off x="15380626" y="7450178"/>
            <a:ext cx="2382142" cy="2394112"/>
          </a:xfrm>
          <a:custGeom>
            <a:avLst/>
            <a:gdLst/>
            <a:ahLst/>
            <a:cxnLst/>
            <a:rect l="l" t="t" r="r" b="b"/>
            <a:pathLst>
              <a:path w="2382142" h="2394112">
                <a:moveTo>
                  <a:pt x="0" y="0"/>
                </a:moveTo>
                <a:lnTo>
                  <a:pt x="2382141" y="0"/>
                </a:lnTo>
                <a:lnTo>
                  <a:pt x="2382141" y="2394112"/>
                </a:lnTo>
                <a:lnTo>
                  <a:pt x="0" y="2394112"/>
                </a:lnTo>
                <a:lnTo>
                  <a:pt x="0" y="0"/>
                </a:lnTo>
                <a:close/>
              </a:path>
            </a:pathLst>
          </a:custGeom>
          <a:blipFill>
            <a:blip r:embed="rId8"/>
            <a:stretch>
              <a:fillRect/>
            </a:stretch>
          </a:blipFill>
        </p:spPr>
        <p:txBody>
          <a:bodyPr/>
          <a:lstStyle/>
          <a:p>
            <a:endParaRPr lang="en-US"/>
          </a:p>
        </p:txBody>
      </p:sp>
      <p:sp>
        <p:nvSpPr>
          <p:cNvPr id="11" name="TextBox 11"/>
          <p:cNvSpPr txBox="1"/>
          <p:nvPr/>
        </p:nvSpPr>
        <p:spPr>
          <a:xfrm>
            <a:off x="275824" y="5573120"/>
            <a:ext cx="10056528" cy="2748868"/>
          </a:xfrm>
          <a:prstGeom prst="rect">
            <a:avLst/>
          </a:prstGeom>
        </p:spPr>
        <p:txBody>
          <a:bodyPr lIns="0" tIns="0" rIns="0" bIns="0" rtlCol="0" anchor="t">
            <a:spAutoFit/>
          </a:bodyPr>
          <a:lstStyle/>
          <a:p>
            <a:pPr algn="l">
              <a:lnSpc>
                <a:spcPts val="4412"/>
              </a:lnSpc>
            </a:pPr>
            <a:r>
              <a:rPr lang="en-US" sz="3151">
                <a:solidFill>
                  <a:srgbClr val="FFFFFF"/>
                </a:solidFill>
                <a:latin typeface="Janda Manatee Solid"/>
                <a:ea typeface="Janda Manatee Solid"/>
                <a:cs typeface="Janda Manatee Solid"/>
                <a:sym typeface="Janda Manatee Solid"/>
              </a:rPr>
              <a:t>Winsdor Forest Frogs swim team has been around since the early 1970's.  It has been the driving force throughout our  community for children of all ages as well as families to develop lasting friendships and a love for the sport of swimming.</a:t>
            </a:r>
          </a:p>
        </p:txBody>
      </p:sp>
      <p:sp>
        <p:nvSpPr>
          <p:cNvPr id="12" name="TextBox 12"/>
          <p:cNvSpPr txBox="1"/>
          <p:nvPr/>
        </p:nvSpPr>
        <p:spPr>
          <a:xfrm>
            <a:off x="876493" y="348544"/>
            <a:ext cx="11438230" cy="1362531"/>
          </a:xfrm>
          <a:prstGeom prst="rect">
            <a:avLst/>
          </a:prstGeom>
        </p:spPr>
        <p:txBody>
          <a:bodyPr lIns="0" tIns="0" rIns="0" bIns="0" rtlCol="0" anchor="t">
            <a:spAutoFit/>
          </a:bodyPr>
          <a:lstStyle/>
          <a:p>
            <a:pPr algn="l">
              <a:lnSpc>
                <a:spcPts val="10550"/>
              </a:lnSpc>
            </a:pPr>
            <a:r>
              <a:rPr lang="en-US" sz="9419">
                <a:solidFill>
                  <a:srgbClr val="FFFFFF"/>
                </a:solidFill>
                <a:latin typeface="Janda Manatee Solid"/>
                <a:ea typeface="Janda Manatee Solid"/>
                <a:cs typeface="Janda Manatee Solid"/>
                <a:sym typeface="Janda Manatee Solid"/>
              </a:rPr>
              <a:t>WELCOME TO OUR</a:t>
            </a:r>
          </a:p>
        </p:txBody>
      </p:sp>
      <p:sp>
        <p:nvSpPr>
          <p:cNvPr id="13" name="TextBox 13"/>
          <p:cNvSpPr txBox="1"/>
          <p:nvPr/>
        </p:nvSpPr>
        <p:spPr>
          <a:xfrm>
            <a:off x="0" y="2072512"/>
            <a:ext cx="12038899" cy="994661"/>
          </a:xfrm>
          <a:prstGeom prst="rect">
            <a:avLst/>
          </a:prstGeom>
        </p:spPr>
        <p:txBody>
          <a:bodyPr lIns="0" tIns="0" rIns="0" bIns="0" rtlCol="0" anchor="t">
            <a:spAutoFit/>
          </a:bodyPr>
          <a:lstStyle/>
          <a:p>
            <a:pPr algn="l">
              <a:lnSpc>
                <a:spcPts val="7797"/>
              </a:lnSpc>
            </a:pPr>
            <a:r>
              <a:rPr lang="en-US" sz="6962">
                <a:solidFill>
                  <a:srgbClr val="2DC63C"/>
                </a:solidFill>
                <a:latin typeface="Janda Manatee Solid"/>
                <a:ea typeface="Janda Manatee Solid"/>
                <a:cs typeface="Janda Manatee Solid"/>
                <a:sym typeface="Janda Manatee Solid"/>
              </a:rPr>
              <a:t>FROG SWIM TEAM FAMILY</a:t>
            </a:r>
          </a:p>
        </p:txBody>
      </p:sp>
      <p:sp>
        <p:nvSpPr>
          <p:cNvPr id="14" name="TextBox 14"/>
          <p:cNvSpPr txBox="1"/>
          <p:nvPr/>
        </p:nvSpPr>
        <p:spPr>
          <a:xfrm>
            <a:off x="1028700" y="4329681"/>
            <a:ext cx="7969706" cy="813819"/>
          </a:xfrm>
          <a:prstGeom prst="rect">
            <a:avLst/>
          </a:prstGeom>
        </p:spPr>
        <p:txBody>
          <a:bodyPr lIns="0" tIns="0" rIns="0" bIns="0" rtlCol="0" anchor="t">
            <a:spAutoFit/>
          </a:bodyPr>
          <a:lstStyle/>
          <a:p>
            <a:pPr algn="l">
              <a:lnSpc>
                <a:spcPts val="6703"/>
              </a:lnSpc>
            </a:pPr>
            <a:r>
              <a:rPr lang="en-US" sz="4788">
                <a:solidFill>
                  <a:srgbClr val="FFFFFF"/>
                </a:solidFill>
                <a:latin typeface="Janda Manatee Solid"/>
                <a:ea typeface="Janda Manatee Solid"/>
                <a:cs typeface="Janda Manatee Solid"/>
                <a:sym typeface="Janda Manatee Solid"/>
              </a:rPr>
              <a:t>Windsor Forest Swim Team</a:t>
            </a:r>
          </a:p>
        </p:txBody>
      </p:sp>
      <p:sp>
        <p:nvSpPr>
          <p:cNvPr id="15" name="TextBox 15"/>
          <p:cNvSpPr txBox="1"/>
          <p:nvPr/>
        </p:nvSpPr>
        <p:spPr>
          <a:xfrm>
            <a:off x="275824" y="3124324"/>
            <a:ext cx="10084535" cy="994661"/>
          </a:xfrm>
          <a:prstGeom prst="rect">
            <a:avLst/>
          </a:prstGeom>
        </p:spPr>
        <p:txBody>
          <a:bodyPr lIns="0" tIns="0" rIns="0" bIns="0" rtlCol="0" anchor="t">
            <a:spAutoFit/>
          </a:bodyPr>
          <a:lstStyle/>
          <a:p>
            <a:pPr algn="ctr">
              <a:lnSpc>
                <a:spcPts val="7797"/>
              </a:lnSpc>
            </a:pPr>
            <a:r>
              <a:rPr lang="en-US" sz="6962">
                <a:solidFill>
                  <a:srgbClr val="2DC63C"/>
                </a:solidFill>
                <a:latin typeface="Janda Manatee Solid"/>
                <a:ea typeface="Janda Manatee Solid"/>
                <a:cs typeface="Janda Manatee Solid"/>
                <a:sym typeface="Janda Manatee Solid"/>
              </a:rPr>
              <a:t>SUMMER 2026</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99783" r="-116970"/>
            </a:stretch>
          </a:blipFill>
        </p:spPr>
        <p:txBody>
          <a:bodyPr/>
          <a:lstStyle/>
          <a:p>
            <a:endParaRPr lang="en-US"/>
          </a:p>
        </p:txBody>
      </p:sp>
      <p:grpSp>
        <p:nvGrpSpPr>
          <p:cNvPr id="3" name="Group 3"/>
          <p:cNvGrpSpPr/>
          <p:nvPr/>
        </p:nvGrpSpPr>
        <p:grpSpPr>
          <a:xfrm>
            <a:off x="6160803" y="3308167"/>
            <a:ext cx="4486965" cy="4486947"/>
            <a:chOff x="0" y="0"/>
            <a:chExt cx="6350000" cy="6349975"/>
          </a:xfrm>
        </p:grpSpPr>
        <p:sp>
          <p:nvSpPr>
            <p:cNvPr id="4" name="Freeform 4"/>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925" r="-925"/>
              </a:stretch>
            </a:blipFill>
          </p:spPr>
          <p:txBody>
            <a:bodyPr/>
            <a:lstStyle/>
            <a:p>
              <a:endParaRPr lang="en-US"/>
            </a:p>
          </p:txBody>
        </p:sp>
      </p:grpSp>
      <p:grpSp>
        <p:nvGrpSpPr>
          <p:cNvPr id="5" name="Group 5"/>
          <p:cNvGrpSpPr/>
          <p:nvPr/>
        </p:nvGrpSpPr>
        <p:grpSpPr>
          <a:xfrm>
            <a:off x="333211" y="2968042"/>
            <a:ext cx="4350933" cy="4350916"/>
            <a:chOff x="0" y="0"/>
            <a:chExt cx="6350000" cy="6349975"/>
          </a:xfrm>
        </p:grpSpPr>
        <p:sp>
          <p:nvSpPr>
            <p:cNvPr id="6" name="Freeform 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t="-16666" b="-16666"/>
              </a:stretch>
            </a:blipFill>
          </p:spPr>
          <p:txBody>
            <a:bodyPr/>
            <a:lstStyle/>
            <a:p>
              <a:endParaRPr lang="en-US"/>
            </a:p>
          </p:txBody>
        </p:sp>
      </p:grpSp>
      <p:grpSp>
        <p:nvGrpSpPr>
          <p:cNvPr id="7" name="Group 7"/>
          <p:cNvGrpSpPr/>
          <p:nvPr/>
        </p:nvGrpSpPr>
        <p:grpSpPr>
          <a:xfrm>
            <a:off x="11463168" y="3378810"/>
            <a:ext cx="4479460" cy="4479442"/>
            <a:chOff x="0" y="0"/>
            <a:chExt cx="6350000" cy="6349975"/>
          </a:xfrm>
        </p:grpSpPr>
        <p:sp>
          <p:nvSpPr>
            <p:cNvPr id="8" name="Freeform 8"/>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t="-16666" b="-16666"/>
              </a:stretch>
            </a:blipFill>
          </p:spPr>
          <p:txBody>
            <a:bodyPr/>
            <a:lstStyle/>
            <a:p>
              <a:endParaRPr lang="en-US"/>
            </a:p>
          </p:txBody>
        </p:sp>
      </p:grpSp>
      <p:sp>
        <p:nvSpPr>
          <p:cNvPr id="9" name="Freeform 9"/>
          <p:cNvSpPr/>
          <p:nvPr/>
        </p:nvSpPr>
        <p:spPr>
          <a:xfrm rot="5400000">
            <a:off x="-2697813" y="8041633"/>
            <a:ext cx="4379236" cy="4012475"/>
          </a:xfrm>
          <a:custGeom>
            <a:avLst/>
            <a:gdLst/>
            <a:ahLst/>
            <a:cxnLst/>
            <a:rect l="l" t="t" r="r" b="b"/>
            <a:pathLst>
              <a:path w="4379236" h="4012475">
                <a:moveTo>
                  <a:pt x="0" y="0"/>
                </a:moveTo>
                <a:lnTo>
                  <a:pt x="4379236" y="0"/>
                </a:lnTo>
                <a:lnTo>
                  <a:pt x="4379236" y="4012475"/>
                </a:lnTo>
                <a:lnTo>
                  <a:pt x="0" y="401247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1233737" y="1828068"/>
            <a:ext cx="12396191" cy="1416961"/>
          </a:xfrm>
          <a:prstGeom prst="rect">
            <a:avLst/>
          </a:prstGeom>
        </p:spPr>
        <p:txBody>
          <a:bodyPr lIns="0" tIns="0" rIns="0" bIns="0" rtlCol="0" anchor="t">
            <a:spAutoFit/>
          </a:bodyPr>
          <a:lstStyle/>
          <a:p>
            <a:pPr algn="ctr">
              <a:lnSpc>
                <a:spcPts val="2824"/>
              </a:lnSpc>
            </a:pPr>
            <a:r>
              <a:rPr lang="en-US" sz="2017">
                <a:solidFill>
                  <a:srgbClr val="FFFFFF"/>
                </a:solidFill>
                <a:latin typeface="Janda Manatee Solid"/>
                <a:ea typeface="Janda Manatee Solid"/>
                <a:cs typeface="Janda Manatee Solid"/>
                <a:sym typeface="Janda Manatee Solid"/>
              </a:rPr>
              <a:t>Mandy Gorelick has been the Head Coach for Windsor Forest Swim team for the last 10 years. Mandy started her swimming career as a Frog 45 years ago and finshed as a swimming for the University of Tennessee. Mandy has over 30+ years of experience coaching all levels of swimming including  Summer league, Highschool as well as USA Swimming.  </a:t>
            </a:r>
          </a:p>
        </p:txBody>
      </p:sp>
      <p:sp>
        <p:nvSpPr>
          <p:cNvPr id="11" name="Freeform 11"/>
          <p:cNvSpPr/>
          <p:nvPr/>
        </p:nvSpPr>
        <p:spPr>
          <a:xfrm rot="-8100000" flipH="1">
            <a:off x="14573731" y="-659597"/>
            <a:ext cx="3658159" cy="4184739"/>
          </a:xfrm>
          <a:custGeom>
            <a:avLst/>
            <a:gdLst/>
            <a:ahLst/>
            <a:cxnLst/>
            <a:rect l="l" t="t" r="r" b="b"/>
            <a:pathLst>
              <a:path w="3658159" h="4184739">
                <a:moveTo>
                  <a:pt x="3658159" y="0"/>
                </a:moveTo>
                <a:lnTo>
                  <a:pt x="0" y="0"/>
                </a:lnTo>
                <a:lnTo>
                  <a:pt x="0" y="4184738"/>
                </a:lnTo>
                <a:lnTo>
                  <a:pt x="3658159" y="4184738"/>
                </a:lnTo>
                <a:lnTo>
                  <a:pt x="3658159"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2" name="Group 12"/>
          <p:cNvGrpSpPr/>
          <p:nvPr/>
        </p:nvGrpSpPr>
        <p:grpSpPr>
          <a:xfrm>
            <a:off x="13946125" y="94063"/>
            <a:ext cx="3456216" cy="3456202"/>
            <a:chOff x="0" y="0"/>
            <a:chExt cx="6350000" cy="6349975"/>
          </a:xfrm>
        </p:grpSpPr>
        <p:sp>
          <p:nvSpPr>
            <p:cNvPr id="13" name="Freeform 13"/>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8"/>
              <a:stretch>
                <a:fillRect t="-16666" b="-16666"/>
              </a:stretch>
            </a:blipFill>
          </p:spPr>
          <p:txBody>
            <a:bodyPr/>
            <a:lstStyle/>
            <a:p>
              <a:endParaRPr lang="en-US"/>
            </a:p>
          </p:txBody>
        </p:sp>
      </p:grpSp>
      <p:sp>
        <p:nvSpPr>
          <p:cNvPr id="14" name="Freeform 14"/>
          <p:cNvSpPr/>
          <p:nvPr/>
        </p:nvSpPr>
        <p:spPr>
          <a:xfrm>
            <a:off x="15929162" y="5618531"/>
            <a:ext cx="2358838" cy="2370691"/>
          </a:xfrm>
          <a:custGeom>
            <a:avLst/>
            <a:gdLst/>
            <a:ahLst/>
            <a:cxnLst/>
            <a:rect l="l" t="t" r="r" b="b"/>
            <a:pathLst>
              <a:path w="2358838" h="2370691">
                <a:moveTo>
                  <a:pt x="0" y="0"/>
                </a:moveTo>
                <a:lnTo>
                  <a:pt x="2358838" y="0"/>
                </a:lnTo>
                <a:lnTo>
                  <a:pt x="2358838" y="2370691"/>
                </a:lnTo>
                <a:lnTo>
                  <a:pt x="0" y="2370691"/>
                </a:lnTo>
                <a:lnTo>
                  <a:pt x="0" y="0"/>
                </a:lnTo>
                <a:close/>
              </a:path>
            </a:pathLst>
          </a:custGeom>
          <a:blipFill>
            <a:blip r:embed="rId9"/>
            <a:stretch>
              <a:fillRect/>
            </a:stretch>
          </a:blipFill>
        </p:spPr>
        <p:txBody>
          <a:bodyPr/>
          <a:lstStyle/>
          <a:p>
            <a:endParaRPr lang="en-US"/>
          </a:p>
        </p:txBody>
      </p:sp>
      <p:sp>
        <p:nvSpPr>
          <p:cNvPr id="15" name="TextBox 15"/>
          <p:cNvSpPr txBox="1"/>
          <p:nvPr/>
        </p:nvSpPr>
        <p:spPr>
          <a:xfrm>
            <a:off x="6306517" y="1143529"/>
            <a:ext cx="2614822" cy="521335"/>
          </a:xfrm>
          <a:prstGeom prst="rect">
            <a:avLst/>
          </a:prstGeom>
        </p:spPr>
        <p:txBody>
          <a:bodyPr lIns="0" tIns="0" rIns="0" bIns="0" rtlCol="0" anchor="t">
            <a:spAutoFit/>
          </a:bodyPr>
          <a:lstStyle/>
          <a:p>
            <a:pPr algn="l">
              <a:lnSpc>
                <a:spcPts val="4339"/>
              </a:lnSpc>
            </a:pPr>
            <a:r>
              <a:rPr lang="en-US" sz="3099">
                <a:solidFill>
                  <a:srgbClr val="FFFFFF"/>
                </a:solidFill>
                <a:latin typeface="Janda Manatee Solid"/>
                <a:ea typeface="Janda Manatee Solid"/>
                <a:cs typeface="Janda Manatee Solid"/>
                <a:sym typeface="Janda Manatee Solid"/>
              </a:rPr>
              <a:t>Head Coach</a:t>
            </a:r>
          </a:p>
        </p:txBody>
      </p:sp>
      <p:sp>
        <p:nvSpPr>
          <p:cNvPr id="16" name="TextBox 16"/>
          <p:cNvSpPr txBox="1"/>
          <p:nvPr/>
        </p:nvSpPr>
        <p:spPr>
          <a:xfrm>
            <a:off x="2532582" y="266641"/>
            <a:ext cx="10506796" cy="993704"/>
          </a:xfrm>
          <a:prstGeom prst="rect">
            <a:avLst/>
          </a:prstGeom>
        </p:spPr>
        <p:txBody>
          <a:bodyPr lIns="0" tIns="0" rIns="0" bIns="0" rtlCol="0" anchor="t">
            <a:spAutoFit/>
          </a:bodyPr>
          <a:lstStyle/>
          <a:p>
            <a:pPr algn="ctr">
              <a:lnSpc>
                <a:spcPts val="7627"/>
              </a:lnSpc>
            </a:pPr>
            <a:r>
              <a:rPr lang="en-US" sz="6810">
                <a:solidFill>
                  <a:srgbClr val="FFFFFF"/>
                </a:solidFill>
                <a:latin typeface="Janda Manatee Solid"/>
                <a:ea typeface="Janda Manatee Solid"/>
                <a:cs typeface="Janda Manatee Solid"/>
                <a:sym typeface="Janda Manatee Solid"/>
              </a:rPr>
              <a:t>MEET OUR COACHES</a:t>
            </a:r>
          </a:p>
        </p:txBody>
      </p:sp>
      <p:sp>
        <p:nvSpPr>
          <p:cNvPr id="17" name="TextBox 17"/>
          <p:cNvSpPr txBox="1"/>
          <p:nvPr/>
        </p:nvSpPr>
        <p:spPr>
          <a:xfrm>
            <a:off x="8997" y="7499839"/>
            <a:ext cx="4999362" cy="523875"/>
          </a:xfrm>
          <a:prstGeom prst="rect">
            <a:avLst/>
          </a:prstGeom>
        </p:spPr>
        <p:txBody>
          <a:bodyPr lIns="0" tIns="0" rIns="0" bIns="0" rtlCol="0" anchor="t">
            <a:spAutoFit/>
          </a:bodyPr>
          <a:lstStyle/>
          <a:p>
            <a:pPr algn="ctr">
              <a:lnSpc>
                <a:spcPts val="4200"/>
              </a:lnSpc>
            </a:pPr>
            <a:r>
              <a:rPr lang="en-US" sz="3000">
                <a:solidFill>
                  <a:srgbClr val="FFFFFF"/>
                </a:solidFill>
                <a:latin typeface="Janda Manatee Solid"/>
                <a:ea typeface="Janda Manatee Solid"/>
                <a:cs typeface="Janda Manatee Solid"/>
                <a:sym typeface="Janda Manatee Solid"/>
              </a:rPr>
              <a:t>AIDEN BUTLER</a:t>
            </a:r>
          </a:p>
        </p:txBody>
      </p:sp>
      <p:sp>
        <p:nvSpPr>
          <p:cNvPr id="18" name="TextBox 18"/>
          <p:cNvSpPr txBox="1"/>
          <p:nvPr/>
        </p:nvSpPr>
        <p:spPr>
          <a:xfrm>
            <a:off x="6013959" y="7795114"/>
            <a:ext cx="4999362" cy="523875"/>
          </a:xfrm>
          <a:prstGeom prst="rect">
            <a:avLst/>
          </a:prstGeom>
        </p:spPr>
        <p:txBody>
          <a:bodyPr lIns="0" tIns="0" rIns="0" bIns="0" rtlCol="0" anchor="t">
            <a:spAutoFit/>
          </a:bodyPr>
          <a:lstStyle/>
          <a:p>
            <a:pPr algn="ctr">
              <a:lnSpc>
                <a:spcPts val="4200"/>
              </a:lnSpc>
            </a:pPr>
            <a:r>
              <a:rPr lang="en-US" sz="3000">
                <a:solidFill>
                  <a:srgbClr val="FFFFFF"/>
                </a:solidFill>
                <a:latin typeface="Janda Manatee Solid"/>
                <a:ea typeface="Janda Manatee Solid"/>
                <a:cs typeface="Janda Manatee Solid"/>
                <a:sym typeface="Janda Manatee Solid"/>
              </a:rPr>
              <a:t>ANSON BUTLER</a:t>
            </a:r>
          </a:p>
        </p:txBody>
      </p:sp>
      <p:sp>
        <p:nvSpPr>
          <p:cNvPr id="19" name="TextBox 19"/>
          <p:cNvSpPr txBox="1"/>
          <p:nvPr/>
        </p:nvSpPr>
        <p:spPr>
          <a:xfrm>
            <a:off x="8997" y="8073391"/>
            <a:ext cx="5580020" cy="2213609"/>
          </a:xfrm>
          <a:prstGeom prst="rect">
            <a:avLst/>
          </a:prstGeom>
        </p:spPr>
        <p:txBody>
          <a:bodyPr lIns="0" tIns="0" rIns="0" bIns="0" rtlCol="0" anchor="t">
            <a:spAutoFit/>
          </a:bodyPr>
          <a:lstStyle/>
          <a:p>
            <a:pPr algn="ctr">
              <a:lnSpc>
                <a:spcPts val="2940"/>
              </a:lnSpc>
            </a:pPr>
            <a:r>
              <a:rPr lang="en-US" sz="2100">
                <a:solidFill>
                  <a:srgbClr val="2DC658"/>
                </a:solidFill>
                <a:latin typeface="Janda Manatee Solid"/>
                <a:ea typeface="Janda Manatee Solid"/>
                <a:cs typeface="Janda Manatee Solid"/>
                <a:sym typeface="Janda Manatee Solid"/>
              </a:rPr>
              <a:t>Assitant Coach</a:t>
            </a:r>
          </a:p>
          <a:p>
            <a:pPr algn="ctr">
              <a:lnSpc>
                <a:spcPts val="2940"/>
              </a:lnSpc>
            </a:pPr>
            <a:r>
              <a:rPr lang="en-US" sz="2100">
                <a:solidFill>
                  <a:srgbClr val="2DC658"/>
                </a:solidFill>
                <a:latin typeface="Janda Manatee Solid"/>
                <a:ea typeface="Janda Manatee Solid"/>
                <a:cs typeface="Janda Manatee Solid"/>
                <a:sym typeface="Janda Manatee Solid"/>
              </a:rPr>
              <a:t>Began swimming career as a frog at age 5 and now swims for his club team at Univ. of Tenn.  Aiden is our strategic expert! This will be Aiden’s 3rd year coaching with the Frogs </a:t>
            </a:r>
          </a:p>
        </p:txBody>
      </p:sp>
      <p:sp>
        <p:nvSpPr>
          <p:cNvPr id="20" name="TextBox 20"/>
          <p:cNvSpPr txBox="1"/>
          <p:nvPr/>
        </p:nvSpPr>
        <p:spPr>
          <a:xfrm>
            <a:off x="6013959" y="8339006"/>
            <a:ext cx="5814762" cy="1842134"/>
          </a:xfrm>
          <a:prstGeom prst="rect">
            <a:avLst/>
          </a:prstGeom>
        </p:spPr>
        <p:txBody>
          <a:bodyPr lIns="0" tIns="0" rIns="0" bIns="0" rtlCol="0" anchor="t">
            <a:spAutoFit/>
          </a:bodyPr>
          <a:lstStyle/>
          <a:p>
            <a:pPr algn="ctr">
              <a:lnSpc>
                <a:spcPts val="2940"/>
              </a:lnSpc>
            </a:pPr>
            <a:r>
              <a:rPr lang="en-US" sz="2100">
                <a:solidFill>
                  <a:srgbClr val="2DC658"/>
                </a:solidFill>
                <a:latin typeface="Janda Manatee Solid"/>
                <a:ea typeface="Janda Manatee Solid"/>
                <a:cs typeface="Janda Manatee Solid"/>
                <a:sym typeface="Janda Manatee Solid"/>
              </a:rPr>
              <a:t>Assistant Coach &amp; Tadpole Coach</a:t>
            </a:r>
          </a:p>
          <a:p>
            <a:pPr algn="ctr">
              <a:lnSpc>
                <a:spcPts val="2940"/>
              </a:lnSpc>
            </a:pPr>
            <a:r>
              <a:rPr lang="en-US" sz="2100">
                <a:solidFill>
                  <a:srgbClr val="2DC658"/>
                </a:solidFill>
                <a:latin typeface="Janda Manatee Solid"/>
                <a:ea typeface="Janda Manatee Solid"/>
                <a:cs typeface="Janda Manatee Solid"/>
                <a:sym typeface="Janda Manatee Solid"/>
              </a:rPr>
              <a:t>Began frog career at the age of 5 and started swimming year round in 6th grade.  Anson has grown from summer league to setting his sights on D1 swimming</a:t>
            </a:r>
          </a:p>
        </p:txBody>
      </p:sp>
      <p:sp>
        <p:nvSpPr>
          <p:cNvPr id="21" name="TextBox 21"/>
          <p:cNvSpPr txBox="1"/>
          <p:nvPr/>
        </p:nvSpPr>
        <p:spPr>
          <a:xfrm>
            <a:off x="11920368" y="7885748"/>
            <a:ext cx="4999362" cy="523875"/>
          </a:xfrm>
          <a:prstGeom prst="rect">
            <a:avLst/>
          </a:prstGeom>
        </p:spPr>
        <p:txBody>
          <a:bodyPr lIns="0" tIns="0" rIns="0" bIns="0" rtlCol="0" anchor="t">
            <a:spAutoFit/>
          </a:bodyPr>
          <a:lstStyle/>
          <a:p>
            <a:pPr algn="ctr">
              <a:lnSpc>
                <a:spcPts val="4200"/>
              </a:lnSpc>
            </a:pPr>
            <a:r>
              <a:rPr lang="en-US" sz="3000">
                <a:solidFill>
                  <a:srgbClr val="FFFFFF"/>
                </a:solidFill>
                <a:latin typeface="Janda Manatee Solid"/>
                <a:ea typeface="Janda Manatee Solid"/>
                <a:cs typeface="Janda Manatee Solid"/>
                <a:sym typeface="Janda Manatee Solid"/>
              </a:rPr>
              <a:t>AMELIA BUTLER</a:t>
            </a:r>
          </a:p>
        </p:txBody>
      </p:sp>
      <p:sp>
        <p:nvSpPr>
          <p:cNvPr id="22" name="TextBox 22"/>
          <p:cNvSpPr txBox="1"/>
          <p:nvPr/>
        </p:nvSpPr>
        <p:spPr>
          <a:xfrm>
            <a:off x="12402980" y="8504873"/>
            <a:ext cx="4999362" cy="1470659"/>
          </a:xfrm>
          <a:prstGeom prst="rect">
            <a:avLst/>
          </a:prstGeom>
        </p:spPr>
        <p:txBody>
          <a:bodyPr lIns="0" tIns="0" rIns="0" bIns="0" rtlCol="0" anchor="t">
            <a:spAutoFit/>
          </a:bodyPr>
          <a:lstStyle/>
          <a:p>
            <a:pPr algn="ctr">
              <a:lnSpc>
                <a:spcPts val="2940"/>
              </a:lnSpc>
            </a:pPr>
            <a:r>
              <a:rPr lang="en-US" sz="2100">
                <a:solidFill>
                  <a:srgbClr val="2DC658"/>
                </a:solidFill>
                <a:latin typeface="Janda Manatee Solid"/>
                <a:ea typeface="Janda Manatee Solid"/>
                <a:cs typeface="Janda Manatee Solid"/>
                <a:sym typeface="Janda Manatee Solid"/>
              </a:rPr>
              <a:t>Head Tadpole Coach</a:t>
            </a:r>
          </a:p>
          <a:p>
            <a:pPr algn="ctr">
              <a:lnSpc>
                <a:spcPts val="2940"/>
              </a:lnSpc>
            </a:pPr>
            <a:r>
              <a:rPr lang="en-US" sz="2100">
                <a:solidFill>
                  <a:srgbClr val="2DC658"/>
                </a:solidFill>
                <a:latin typeface="Janda Manatee Solid"/>
                <a:ea typeface="Janda Manatee Solid"/>
                <a:cs typeface="Janda Manatee Solid"/>
                <a:sym typeface="Janda Manatee Solid"/>
              </a:rPr>
              <a:t>Has been a swimming for the frogs for 14 years. This being her 4th year coaching with the frogs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l="-111" r="-111"/>
            </a:stretch>
          </a:blipFill>
        </p:spPr>
        <p:txBody>
          <a:bodyPr/>
          <a:lstStyle/>
          <a:p>
            <a:endParaRPr lang="en-US"/>
          </a:p>
        </p:txBody>
      </p:sp>
      <p:grpSp>
        <p:nvGrpSpPr>
          <p:cNvPr id="3" name="Group 3"/>
          <p:cNvGrpSpPr/>
          <p:nvPr/>
        </p:nvGrpSpPr>
        <p:grpSpPr>
          <a:xfrm rot="-7359053">
            <a:off x="10196571" y="-3367304"/>
            <a:ext cx="10526738" cy="10430813"/>
            <a:chOff x="0" y="0"/>
            <a:chExt cx="6062980" cy="6007731"/>
          </a:xfrm>
        </p:grpSpPr>
        <p:sp>
          <p:nvSpPr>
            <p:cNvPr id="4" name="Freeform 4"/>
            <p:cNvSpPr/>
            <p:nvPr/>
          </p:nvSpPr>
          <p:spPr>
            <a:xfrm>
              <a:off x="155" y="-5007"/>
              <a:ext cx="6062976" cy="6017874"/>
            </a:xfrm>
            <a:custGeom>
              <a:avLst/>
              <a:gdLst/>
              <a:ahLst/>
              <a:cxnLst/>
              <a:rect l="l" t="t" r="r" b="b"/>
              <a:pathLst>
                <a:path w="6062976" h="6017874">
                  <a:moveTo>
                    <a:pt x="3345025" y="681170"/>
                  </a:moveTo>
                  <a:cubicBezTo>
                    <a:pt x="2897985" y="1322784"/>
                    <a:pt x="2951325" y="1869390"/>
                    <a:pt x="2447135" y="2160584"/>
                  </a:cubicBezTo>
                  <a:cubicBezTo>
                    <a:pt x="1431135" y="2749142"/>
                    <a:pt x="389735" y="2187730"/>
                    <a:pt x="69695" y="3197039"/>
                  </a:cubicBezTo>
                  <a:cubicBezTo>
                    <a:pt x="-257965" y="4231025"/>
                    <a:pt x="581505" y="5230462"/>
                    <a:pt x="2339185" y="5856036"/>
                  </a:cubicBezTo>
                  <a:cubicBezTo>
                    <a:pt x="4388965" y="6604558"/>
                    <a:pt x="6481925" y="4596251"/>
                    <a:pt x="5990435" y="3114369"/>
                  </a:cubicBezTo>
                  <a:cubicBezTo>
                    <a:pt x="5584035" y="1886664"/>
                    <a:pt x="6287615" y="1348696"/>
                    <a:pt x="5864705" y="681170"/>
                  </a:cubicBezTo>
                  <a:cubicBezTo>
                    <a:pt x="5171285" y="-422983"/>
                    <a:pt x="3823815" y="-7693"/>
                    <a:pt x="3345025" y="681170"/>
                  </a:cubicBezTo>
                  <a:close/>
                </a:path>
              </a:pathLst>
            </a:custGeom>
            <a:solidFill>
              <a:srgbClr val="00BDF2"/>
            </a:solidFill>
          </p:spPr>
          <p:txBody>
            <a:bodyPr/>
            <a:lstStyle/>
            <a:p>
              <a:endParaRPr lang="en-US"/>
            </a:p>
          </p:txBody>
        </p:sp>
      </p:grpSp>
      <p:sp>
        <p:nvSpPr>
          <p:cNvPr id="5" name="TextBox 5"/>
          <p:cNvSpPr txBox="1"/>
          <p:nvPr/>
        </p:nvSpPr>
        <p:spPr>
          <a:xfrm>
            <a:off x="1028700" y="1790953"/>
            <a:ext cx="15221308" cy="7987783"/>
          </a:xfrm>
          <a:prstGeom prst="rect">
            <a:avLst/>
          </a:prstGeom>
        </p:spPr>
        <p:txBody>
          <a:bodyPr lIns="0" tIns="0" rIns="0" bIns="0" rtlCol="0" anchor="t">
            <a:spAutoFit/>
          </a:bodyPr>
          <a:lstStyle/>
          <a:p>
            <a:pPr algn="l">
              <a:lnSpc>
                <a:spcPts val="3668"/>
              </a:lnSpc>
            </a:pPr>
            <a:endParaRPr/>
          </a:p>
          <a:p>
            <a:pPr marL="741772" lvl="1" indent="-370886" algn="l">
              <a:lnSpc>
                <a:spcPts val="4810"/>
              </a:lnSpc>
              <a:buFont typeface="Arial"/>
              <a:buChar char="•"/>
            </a:pPr>
            <a:r>
              <a:rPr lang="en-US" sz="3435">
                <a:solidFill>
                  <a:srgbClr val="FFFFFF"/>
                </a:solidFill>
                <a:latin typeface="Janda Manatee Solid"/>
                <a:ea typeface="Janda Manatee Solid"/>
                <a:cs typeface="Janda Manatee Solid"/>
                <a:sym typeface="Janda Manatee Solid"/>
              </a:rPr>
              <a:t> Swimmers are expected to be at practice Mon-Fri unless they have another activity or appointment already scheduled. Swimming is a difficult sport, without practice it is hard to improve!  </a:t>
            </a:r>
          </a:p>
          <a:p>
            <a:pPr algn="l">
              <a:lnSpc>
                <a:spcPts val="3668"/>
              </a:lnSpc>
            </a:pPr>
            <a:r>
              <a:rPr lang="en-US" sz="2620">
                <a:solidFill>
                  <a:srgbClr val="FFFFFF"/>
                </a:solidFill>
                <a:latin typeface="Janda Manatee Solid"/>
                <a:ea typeface="Janda Manatee Solid"/>
                <a:cs typeface="Janda Manatee Solid"/>
                <a:sym typeface="Janda Manatee Solid"/>
              </a:rPr>
              <a:t>                  </a:t>
            </a:r>
            <a:r>
              <a:rPr lang="en-US" sz="2620">
                <a:solidFill>
                  <a:srgbClr val="428F27"/>
                </a:solidFill>
                <a:latin typeface="Janda Manatee Solid"/>
                <a:ea typeface="Janda Manatee Solid"/>
                <a:cs typeface="Janda Manatee Solid"/>
                <a:sym typeface="Janda Manatee Solid"/>
              </a:rPr>
              <a:t> 1.</a:t>
            </a:r>
            <a:r>
              <a:rPr lang="en-US" sz="2620">
                <a:solidFill>
                  <a:srgbClr val="FFFFFF"/>
                </a:solidFill>
                <a:latin typeface="Janda Manatee Solid"/>
                <a:ea typeface="Janda Manatee Solid"/>
                <a:cs typeface="Janda Manatee Solid"/>
                <a:sym typeface="Janda Manatee Solid"/>
              </a:rPr>
              <a:t> </a:t>
            </a:r>
            <a:r>
              <a:rPr lang="en-US" sz="2620">
                <a:solidFill>
                  <a:srgbClr val="428F27"/>
                </a:solidFill>
                <a:latin typeface="Janda Manatee Solid"/>
                <a:ea typeface="Janda Manatee Solid"/>
                <a:cs typeface="Janda Manatee Solid"/>
                <a:sym typeface="Janda Manatee Solid"/>
              </a:rPr>
              <a:t> Swimmers should be on time</a:t>
            </a:r>
          </a:p>
          <a:p>
            <a:pPr algn="l">
              <a:lnSpc>
                <a:spcPts val="3668"/>
              </a:lnSpc>
            </a:pPr>
            <a:r>
              <a:rPr lang="en-US" sz="2620">
                <a:solidFill>
                  <a:srgbClr val="428F27"/>
                </a:solidFill>
                <a:latin typeface="Janda Manatee Solid"/>
                <a:ea typeface="Janda Manatee Solid"/>
                <a:cs typeface="Janda Manatee Solid"/>
                <a:sym typeface="Janda Manatee Solid"/>
              </a:rPr>
              <a:t>                   2.  Bring water bottle, goggles and hair tie/cap if necessary</a:t>
            </a:r>
          </a:p>
          <a:p>
            <a:pPr algn="l">
              <a:lnSpc>
                <a:spcPts val="3668"/>
              </a:lnSpc>
            </a:pPr>
            <a:r>
              <a:rPr lang="en-US" sz="2620">
                <a:solidFill>
                  <a:srgbClr val="428F27"/>
                </a:solidFill>
                <a:latin typeface="Janda Manatee Solid"/>
                <a:ea typeface="Janda Manatee Solid"/>
                <a:cs typeface="Janda Manatee Solid"/>
                <a:sym typeface="Janda Manatee Solid"/>
              </a:rPr>
              <a:t>                   3.  Come to practice to develop into a swimmer not to complain       </a:t>
            </a:r>
          </a:p>
          <a:p>
            <a:pPr algn="l">
              <a:lnSpc>
                <a:spcPts val="3668"/>
              </a:lnSpc>
            </a:pPr>
            <a:r>
              <a:rPr lang="en-US" sz="2620">
                <a:solidFill>
                  <a:srgbClr val="428F27"/>
                </a:solidFill>
                <a:latin typeface="Janda Manatee Solid"/>
                <a:ea typeface="Janda Manatee Solid"/>
                <a:cs typeface="Janda Manatee Solid"/>
                <a:sym typeface="Janda Manatee Solid"/>
              </a:rPr>
              <a:t>                         or impede others from becoming better swimmers. </a:t>
            </a:r>
          </a:p>
          <a:p>
            <a:pPr algn="l">
              <a:lnSpc>
                <a:spcPts val="3668"/>
              </a:lnSpc>
            </a:pPr>
            <a:r>
              <a:rPr lang="en-US" sz="2620">
                <a:solidFill>
                  <a:srgbClr val="428F27"/>
                </a:solidFill>
                <a:latin typeface="Janda Manatee Solid"/>
                <a:ea typeface="Janda Manatee Solid"/>
                <a:cs typeface="Janda Manatee Solid"/>
                <a:sym typeface="Janda Manatee Solid"/>
              </a:rPr>
              <a:t>                   4.  Have FUN and make new friends!!</a:t>
            </a:r>
          </a:p>
          <a:p>
            <a:pPr marL="738449" lvl="1" indent="-369225" algn="l">
              <a:lnSpc>
                <a:spcPts val="4788"/>
              </a:lnSpc>
              <a:buFont typeface="Arial"/>
              <a:buChar char="•"/>
            </a:pPr>
            <a:r>
              <a:rPr lang="en-US" sz="3420">
                <a:solidFill>
                  <a:srgbClr val="FFFFFF"/>
                </a:solidFill>
                <a:latin typeface="Janda Manatee Solid"/>
                <a:ea typeface="Janda Manatee Solid"/>
                <a:cs typeface="Janda Manatee Solid"/>
                <a:sym typeface="Janda Manatee Solid"/>
              </a:rPr>
              <a:t>  Fun Day; Every Tuesday after the meet practice times are slightly different.  Coaches will reveiw of the meet, pass out ribbions, donuts and free time</a:t>
            </a:r>
          </a:p>
          <a:p>
            <a:pPr algn="l">
              <a:lnSpc>
                <a:spcPts val="4788"/>
              </a:lnSpc>
            </a:pPr>
            <a:r>
              <a:rPr lang="en-US" sz="3420">
                <a:solidFill>
                  <a:srgbClr val="FFFFFF"/>
                </a:solidFill>
                <a:latin typeface="Janda Manatee Solid"/>
                <a:ea typeface="Janda Manatee Solid"/>
                <a:cs typeface="Janda Manatee Solid"/>
                <a:sym typeface="Janda Manatee Solid"/>
              </a:rPr>
              <a:t>                </a:t>
            </a:r>
            <a:r>
              <a:rPr lang="en-US" sz="3420">
                <a:solidFill>
                  <a:srgbClr val="428F27"/>
                </a:solidFill>
                <a:latin typeface="Janda Manatee Solid"/>
                <a:ea typeface="Janda Manatee Solid"/>
                <a:cs typeface="Janda Manatee Solid"/>
                <a:sym typeface="Janda Manatee Solid"/>
              </a:rPr>
              <a:t> 1st practice 9:00-9:55.   12 and up</a:t>
            </a:r>
          </a:p>
          <a:p>
            <a:pPr algn="l">
              <a:lnSpc>
                <a:spcPts val="4088"/>
              </a:lnSpc>
            </a:pPr>
            <a:r>
              <a:rPr lang="en-US" sz="2920">
                <a:solidFill>
                  <a:srgbClr val="428F27"/>
                </a:solidFill>
                <a:latin typeface="Janda Manatee Solid"/>
                <a:ea typeface="Janda Manatee Solid"/>
                <a:cs typeface="Janda Manatee Solid"/>
                <a:sym typeface="Janda Manatee Solid"/>
              </a:rPr>
              <a:t>                    2nd practice 10:00--10:55. 9-11 years old</a:t>
            </a:r>
          </a:p>
          <a:p>
            <a:pPr algn="l">
              <a:lnSpc>
                <a:spcPts val="4088"/>
              </a:lnSpc>
            </a:pPr>
            <a:r>
              <a:rPr lang="en-US" sz="2920">
                <a:solidFill>
                  <a:srgbClr val="428F27"/>
                </a:solidFill>
                <a:latin typeface="Janda Manatee Solid"/>
                <a:ea typeface="Janda Manatee Solid"/>
                <a:cs typeface="Janda Manatee Solid"/>
                <a:sym typeface="Janda Manatee Solid"/>
              </a:rPr>
              <a:t>                    3rd practice 11:00- 11:30  8 &amp; Under</a:t>
            </a:r>
          </a:p>
        </p:txBody>
      </p:sp>
      <p:sp>
        <p:nvSpPr>
          <p:cNvPr id="6" name="Freeform 6"/>
          <p:cNvSpPr/>
          <p:nvPr/>
        </p:nvSpPr>
        <p:spPr>
          <a:xfrm rot="-1081479">
            <a:off x="14248256" y="7166755"/>
            <a:ext cx="3727805" cy="2607488"/>
          </a:xfrm>
          <a:custGeom>
            <a:avLst/>
            <a:gdLst/>
            <a:ahLst/>
            <a:cxnLst/>
            <a:rect l="l" t="t" r="r" b="b"/>
            <a:pathLst>
              <a:path w="3727805" h="2607488">
                <a:moveTo>
                  <a:pt x="0" y="0"/>
                </a:moveTo>
                <a:lnTo>
                  <a:pt x="3727805" y="0"/>
                </a:lnTo>
                <a:lnTo>
                  <a:pt x="3727805" y="2607488"/>
                </a:lnTo>
                <a:lnTo>
                  <a:pt x="0" y="2607488"/>
                </a:lnTo>
                <a:lnTo>
                  <a:pt x="0" y="0"/>
                </a:lnTo>
                <a:close/>
              </a:path>
            </a:pathLst>
          </a:custGeom>
          <a:blipFill>
            <a:blip r:embed="rId3"/>
            <a:stretch>
              <a:fillRect/>
            </a:stretch>
          </a:blipFill>
        </p:spPr>
        <p:txBody>
          <a:bodyPr/>
          <a:lstStyle/>
          <a:p>
            <a:endParaRPr lang="en-US"/>
          </a:p>
        </p:txBody>
      </p:sp>
      <p:sp>
        <p:nvSpPr>
          <p:cNvPr id="7" name="TextBox 7"/>
          <p:cNvSpPr txBox="1"/>
          <p:nvPr/>
        </p:nvSpPr>
        <p:spPr>
          <a:xfrm>
            <a:off x="-369024" y="353951"/>
            <a:ext cx="18393282" cy="1984629"/>
          </a:xfrm>
          <a:prstGeom prst="rect">
            <a:avLst/>
          </a:prstGeom>
        </p:spPr>
        <p:txBody>
          <a:bodyPr lIns="0" tIns="0" rIns="0" bIns="0" rtlCol="0" anchor="t">
            <a:spAutoFit/>
          </a:bodyPr>
          <a:lstStyle/>
          <a:p>
            <a:pPr algn="ctr">
              <a:lnSpc>
                <a:spcPts val="7727"/>
              </a:lnSpc>
            </a:pPr>
            <a:r>
              <a:rPr lang="en-US" sz="6899">
                <a:solidFill>
                  <a:srgbClr val="2DC658"/>
                </a:solidFill>
                <a:latin typeface="Janda Manatee Solid"/>
                <a:ea typeface="Janda Manatee Solid"/>
                <a:cs typeface="Janda Manatee Solid"/>
                <a:sym typeface="Janda Manatee Solid"/>
              </a:rPr>
              <a:t>SWIM TEAM PRACTICE EXPECTATIONS</a:t>
            </a:r>
          </a:p>
          <a:p>
            <a:pPr algn="ctr">
              <a:lnSpc>
                <a:spcPts val="7727"/>
              </a:lnSpc>
            </a:pPr>
            <a:endParaRPr lang="en-US" sz="6899">
              <a:solidFill>
                <a:srgbClr val="2DC658"/>
              </a:solidFill>
              <a:latin typeface="Janda Manatee Solid"/>
              <a:ea typeface="Janda Manatee Solid"/>
              <a:cs typeface="Janda Manatee Solid"/>
              <a:sym typeface="Janda Manatee Soli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l="-111" r="-111"/>
            </a:stretch>
          </a:blipFill>
        </p:spPr>
        <p:txBody>
          <a:bodyPr/>
          <a:lstStyle/>
          <a:p>
            <a:endParaRPr lang="en-US"/>
          </a:p>
        </p:txBody>
      </p:sp>
      <p:sp>
        <p:nvSpPr>
          <p:cNvPr id="3" name="Freeform 3"/>
          <p:cNvSpPr/>
          <p:nvPr/>
        </p:nvSpPr>
        <p:spPr>
          <a:xfrm>
            <a:off x="16129715" y="899417"/>
            <a:ext cx="1085581" cy="258566"/>
          </a:xfrm>
          <a:custGeom>
            <a:avLst/>
            <a:gdLst/>
            <a:ahLst/>
            <a:cxnLst/>
            <a:rect l="l" t="t" r="r" b="b"/>
            <a:pathLst>
              <a:path w="1085581" h="258566">
                <a:moveTo>
                  <a:pt x="0" y="0"/>
                </a:moveTo>
                <a:lnTo>
                  <a:pt x="1085580" y="0"/>
                </a:lnTo>
                <a:lnTo>
                  <a:pt x="1085580" y="258566"/>
                </a:lnTo>
                <a:lnTo>
                  <a:pt x="0" y="25856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7970802">
            <a:off x="8684197" y="-2680758"/>
            <a:ext cx="12614926" cy="11558426"/>
          </a:xfrm>
          <a:custGeom>
            <a:avLst/>
            <a:gdLst/>
            <a:ahLst/>
            <a:cxnLst/>
            <a:rect l="l" t="t" r="r" b="b"/>
            <a:pathLst>
              <a:path w="12614926" h="11558426">
                <a:moveTo>
                  <a:pt x="0" y="0"/>
                </a:moveTo>
                <a:lnTo>
                  <a:pt x="12614926" y="0"/>
                </a:lnTo>
                <a:lnTo>
                  <a:pt x="12614926" y="11558426"/>
                </a:lnTo>
                <a:lnTo>
                  <a:pt x="0" y="1155842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5" name="Group 5"/>
          <p:cNvGrpSpPr/>
          <p:nvPr/>
        </p:nvGrpSpPr>
        <p:grpSpPr>
          <a:xfrm>
            <a:off x="9769376" y="-1143604"/>
            <a:ext cx="9942287" cy="13144801"/>
            <a:chOff x="-36830" y="-113030"/>
            <a:chExt cx="3596432" cy="4754880"/>
          </a:xfrm>
        </p:grpSpPr>
        <p:sp>
          <p:nvSpPr>
            <p:cNvPr id="6" name="Freeform 6"/>
            <p:cNvSpPr/>
            <p:nvPr/>
          </p:nvSpPr>
          <p:spPr>
            <a:xfrm>
              <a:off x="42212" y="112966"/>
              <a:ext cx="3554220" cy="4510166"/>
            </a:xfrm>
            <a:custGeom>
              <a:avLst/>
              <a:gdLst/>
              <a:ahLst/>
              <a:cxnLst/>
              <a:rect l="l" t="t" r="r" b="b"/>
              <a:pathLst>
                <a:path w="3554220" h="4510166">
                  <a:moveTo>
                    <a:pt x="3554220" y="2489264"/>
                  </a:moveTo>
                  <a:cubicBezTo>
                    <a:pt x="3554220" y="2724214"/>
                    <a:pt x="3413817" y="2957894"/>
                    <a:pt x="3131717" y="3050604"/>
                  </a:cubicBezTo>
                  <a:cubicBezTo>
                    <a:pt x="2741956" y="3180144"/>
                    <a:pt x="2694258" y="3507804"/>
                    <a:pt x="2739231" y="3840544"/>
                  </a:cubicBezTo>
                  <a:cubicBezTo>
                    <a:pt x="2799194" y="4286314"/>
                    <a:pt x="2304497" y="4641914"/>
                    <a:pt x="1861587" y="4462844"/>
                  </a:cubicBezTo>
                  <a:cubicBezTo>
                    <a:pt x="1764828" y="4423474"/>
                    <a:pt x="1672157" y="4372674"/>
                    <a:pt x="1567222" y="4357434"/>
                  </a:cubicBezTo>
                  <a:cubicBezTo>
                    <a:pt x="1435030" y="4337114"/>
                    <a:pt x="1297387" y="4366324"/>
                    <a:pt x="1163833" y="4347274"/>
                  </a:cubicBezTo>
                  <a:cubicBezTo>
                    <a:pt x="697755" y="4278694"/>
                    <a:pt x="337975" y="4215194"/>
                    <a:pt x="126741" y="3778314"/>
                  </a:cubicBezTo>
                  <a:cubicBezTo>
                    <a:pt x="-39521" y="3435414"/>
                    <a:pt x="-24530" y="3011234"/>
                    <a:pt x="231677" y="2708974"/>
                  </a:cubicBezTo>
                  <a:cubicBezTo>
                    <a:pt x="373408" y="2545144"/>
                    <a:pt x="444274" y="2329244"/>
                    <a:pt x="444274" y="2108264"/>
                  </a:cubicBezTo>
                  <a:cubicBezTo>
                    <a:pt x="444274" y="1880934"/>
                    <a:pt x="370682" y="1647254"/>
                    <a:pt x="222137" y="1456754"/>
                  </a:cubicBezTo>
                  <a:cubicBezTo>
                    <a:pt x="68141" y="1256094"/>
                    <a:pt x="0" y="1028764"/>
                    <a:pt x="0" y="811594"/>
                  </a:cubicBezTo>
                  <a:cubicBezTo>
                    <a:pt x="0" y="575374"/>
                    <a:pt x="114476" y="287084"/>
                    <a:pt x="298454" y="118174"/>
                  </a:cubicBezTo>
                  <a:cubicBezTo>
                    <a:pt x="551935" y="-112966"/>
                    <a:pt x="910352" y="24194"/>
                    <a:pt x="1084790" y="278194"/>
                  </a:cubicBezTo>
                  <a:cubicBezTo>
                    <a:pt x="1214256" y="468694"/>
                    <a:pt x="1480002" y="596964"/>
                    <a:pt x="1722581" y="546164"/>
                  </a:cubicBezTo>
                  <a:cubicBezTo>
                    <a:pt x="1809800" y="528384"/>
                    <a:pt x="1891568" y="495364"/>
                    <a:pt x="1974699" y="467424"/>
                  </a:cubicBezTo>
                  <a:cubicBezTo>
                    <a:pt x="2300409" y="359474"/>
                    <a:pt x="2695621" y="497904"/>
                    <a:pt x="2823724" y="806514"/>
                  </a:cubicBezTo>
                  <a:cubicBezTo>
                    <a:pt x="2900041" y="990664"/>
                    <a:pt x="2819636" y="1118934"/>
                    <a:pt x="2797831" y="1299274"/>
                  </a:cubicBezTo>
                  <a:cubicBezTo>
                    <a:pt x="2765124" y="1565974"/>
                    <a:pt x="2905492" y="1835214"/>
                    <a:pt x="3173964" y="1944434"/>
                  </a:cubicBezTo>
                  <a:cubicBezTo>
                    <a:pt x="3430171" y="2048574"/>
                    <a:pt x="3554220" y="2269554"/>
                    <a:pt x="3554220" y="2489264"/>
                  </a:cubicBezTo>
                  <a:close/>
                </a:path>
              </a:pathLst>
            </a:custGeom>
            <a:blipFill>
              <a:blip r:embed="rId5"/>
              <a:stretch>
                <a:fillRect t="-2536" b="-2536"/>
              </a:stretch>
            </a:blipFill>
          </p:spPr>
          <p:txBody>
            <a:bodyPr/>
            <a:lstStyle/>
            <a:p>
              <a:endParaRPr lang="en-US"/>
            </a:p>
          </p:txBody>
        </p:sp>
      </p:grpSp>
      <p:sp>
        <p:nvSpPr>
          <p:cNvPr id="7" name="Freeform 7"/>
          <p:cNvSpPr/>
          <p:nvPr/>
        </p:nvSpPr>
        <p:spPr>
          <a:xfrm rot="5400000">
            <a:off x="-2697813" y="8041633"/>
            <a:ext cx="4379236" cy="4012475"/>
          </a:xfrm>
          <a:custGeom>
            <a:avLst/>
            <a:gdLst/>
            <a:ahLst/>
            <a:cxnLst/>
            <a:rect l="l" t="t" r="r" b="b"/>
            <a:pathLst>
              <a:path w="4379236" h="4012475">
                <a:moveTo>
                  <a:pt x="0" y="0"/>
                </a:moveTo>
                <a:lnTo>
                  <a:pt x="4379236" y="0"/>
                </a:lnTo>
                <a:lnTo>
                  <a:pt x="4379236" y="4012475"/>
                </a:lnTo>
                <a:lnTo>
                  <a:pt x="0" y="40124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8"/>
          <p:cNvSpPr txBox="1"/>
          <p:nvPr/>
        </p:nvSpPr>
        <p:spPr>
          <a:xfrm>
            <a:off x="570650" y="374969"/>
            <a:ext cx="10399960" cy="1107591"/>
          </a:xfrm>
          <a:prstGeom prst="rect">
            <a:avLst/>
          </a:prstGeom>
        </p:spPr>
        <p:txBody>
          <a:bodyPr lIns="0" tIns="0" rIns="0" bIns="0" rtlCol="0" anchor="t">
            <a:spAutoFit/>
          </a:bodyPr>
          <a:lstStyle/>
          <a:p>
            <a:pPr algn="l">
              <a:lnSpc>
                <a:spcPts val="8696"/>
              </a:lnSpc>
            </a:pPr>
            <a:r>
              <a:rPr lang="en-US" sz="7764">
                <a:solidFill>
                  <a:srgbClr val="FFFFFF"/>
                </a:solidFill>
                <a:latin typeface="Janda Manatee Solid"/>
                <a:ea typeface="Janda Manatee Solid"/>
                <a:cs typeface="Janda Manatee Solid"/>
                <a:sym typeface="Janda Manatee Solid"/>
              </a:rPr>
              <a:t>PRACTICE SCHEDULE</a:t>
            </a:r>
          </a:p>
        </p:txBody>
      </p:sp>
      <p:sp>
        <p:nvSpPr>
          <p:cNvPr id="9" name="TextBox 9"/>
          <p:cNvSpPr txBox="1"/>
          <p:nvPr/>
        </p:nvSpPr>
        <p:spPr>
          <a:xfrm>
            <a:off x="825865" y="1404815"/>
            <a:ext cx="8318135" cy="2686395"/>
          </a:xfrm>
          <a:prstGeom prst="rect">
            <a:avLst/>
          </a:prstGeom>
        </p:spPr>
        <p:txBody>
          <a:bodyPr lIns="0" tIns="0" rIns="0" bIns="0" rtlCol="0" anchor="t">
            <a:spAutoFit/>
          </a:bodyPr>
          <a:lstStyle/>
          <a:p>
            <a:pPr algn="ctr">
              <a:lnSpc>
                <a:spcPts val="6506"/>
              </a:lnSpc>
            </a:pPr>
            <a:r>
              <a:rPr lang="en-US" sz="4647">
                <a:solidFill>
                  <a:srgbClr val="2DC658"/>
                </a:solidFill>
                <a:latin typeface="Janda Manatee Solid"/>
                <a:ea typeface="Janda Manatee Solid"/>
                <a:cs typeface="Janda Manatee Solid"/>
                <a:sym typeface="Janda Manatee Solid"/>
              </a:rPr>
              <a:t>May 26th -June 12th</a:t>
            </a:r>
          </a:p>
          <a:p>
            <a:pPr marL="771879" lvl="1" indent="-385939" algn="l">
              <a:lnSpc>
                <a:spcPts val="5005"/>
              </a:lnSpc>
              <a:buFont typeface="Arial"/>
              <a:buChar char="•"/>
            </a:pPr>
            <a:r>
              <a:rPr lang="en-US" sz="3575">
                <a:solidFill>
                  <a:srgbClr val="FFFFFF"/>
                </a:solidFill>
                <a:latin typeface="Janda Manatee Solid"/>
                <a:ea typeface="Janda Manatee Solid"/>
                <a:cs typeface="Janda Manatee Solid"/>
                <a:sym typeface="Janda Manatee Solid"/>
              </a:rPr>
              <a:t>8 and under:          5:00 -- 5:30</a:t>
            </a:r>
          </a:p>
          <a:p>
            <a:pPr marL="771879" lvl="1" indent="-385939" algn="l">
              <a:lnSpc>
                <a:spcPts val="5005"/>
              </a:lnSpc>
              <a:buFont typeface="Arial"/>
              <a:buChar char="•"/>
            </a:pPr>
            <a:r>
              <a:rPr lang="en-US" sz="3575">
                <a:solidFill>
                  <a:srgbClr val="FFFFFF"/>
                </a:solidFill>
                <a:latin typeface="Janda Manatee Solid"/>
                <a:ea typeface="Janda Manatee Solid"/>
                <a:cs typeface="Janda Manatee Solid"/>
                <a:sym typeface="Janda Manatee Solid"/>
              </a:rPr>
              <a:t>9--12 year olds:     5:35 -- 6:30</a:t>
            </a:r>
          </a:p>
          <a:p>
            <a:pPr marL="771879" lvl="1" indent="-385939" algn="l">
              <a:lnSpc>
                <a:spcPts val="5005"/>
              </a:lnSpc>
              <a:buFont typeface="Arial"/>
              <a:buChar char="•"/>
            </a:pPr>
            <a:r>
              <a:rPr lang="en-US" sz="3575">
                <a:solidFill>
                  <a:srgbClr val="FFFFFF"/>
                </a:solidFill>
                <a:latin typeface="Janda Manatee Solid"/>
                <a:ea typeface="Janda Manatee Solid"/>
                <a:cs typeface="Janda Manatee Solid"/>
                <a:sym typeface="Janda Manatee Solid"/>
              </a:rPr>
              <a:t>13 and over:           6:35 -- 7:30</a:t>
            </a:r>
          </a:p>
        </p:txBody>
      </p:sp>
      <p:sp>
        <p:nvSpPr>
          <p:cNvPr id="10" name="TextBox 10"/>
          <p:cNvSpPr txBox="1"/>
          <p:nvPr/>
        </p:nvSpPr>
        <p:spPr>
          <a:xfrm>
            <a:off x="828819" y="4291758"/>
            <a:ext cx="8315181" cy="2769306"/>
          </a:xfrm>
          <a:prstGeom prst="rect">
            <a:avLst/>
          </a:prstGeom>
        </p:spPr>
        <p:txBody>
          <a:bodyPr lIns="0" tIns="0" rIns="0" bIns="0" rtlCol="0" anchor="t">
            <a:spAutoFit/>
          </a:bodyPr>
          <a:lstStyle/>
          <a:p>
            <a:pPr algn="ctr">
              <a:lnSpc>
                <a:spcPts val="6682"/>
              </a:lnSpc>
            </a:pPr>
            <a:r>
              <a:rPr lang="en-US" sz="4772">
                <a:solidFill>
                  <a:srgbClr val="2DC658"/>
                </a:solidFill>
                <a:latin typeface="Janda Manatee Solid"/>
                <a:ea typeface="Janda Manatee Solid"/>
                <a:cs typeface="Janda Manatee Solid"/>
                <a:sym typeface="Janda Manatee Solid"/>
              </a:rPr>
              <a:t>June 15th-July 25th</a:t>
            </a:r>
          </a:p>
          <a:p>
            <a:pPr marL="792678" lvl="1" indent="-396339" algn="l">
              <a:lnSpc>
                <a:spcPts val="5140"/>
              </a:lnSpc>
              <a:buFont typeface="Arial"/>
              <a:buChar char="•"/>
            </a:pPr>
            <a:r>
              <a:rPr lang="en-US" sz="3671">
                <a:solidFill>
                  <a:srgbClr val="FFFFFF"/>
                </a:solidFill>
                <a:latin typeface="Janda Manatee Solid"/>
                <a:ea typeface="Janda Manatee Solid"/>
                <a:cs typeface="Janda Manatee Solid"/>
                <a:sym typeface="Janda Manatee Solid"/>
              </a:rPr>
              <a:t>11 and over: 8:00-9:00</a:t>
            </a:r>
          </a:p>
          <a:p>
            <a:pPr marL="792678" lvl="1" indent="-396339" algn="l">
              <a:lnSpc>
                <a:spcPts val="5140"/>
              </a:lnSpc>
              <a:buFont typeface="Arial"/>
              <a:buChar char="•"/>
            </a:pPr>
            <a:r>
              <a:rPr lang="en-US" sz="3671">
                <a:solidFill>
                  <a:srgbClr val="FFFFFF"/>
                </a:solidFill>
                <a:latin typeface="Janda Manatee Solid"/>
                <a:ea typeface="Janda Manatee Solid"/>
                <a:cs typeface="Janda Manatee Solid"/>
                <a:sym typeface="Janda Manatee Solid"/>
              </a:rPr>
              <a:t>9-10: 9:00-10:00</a:t>
            </a:r>
          </a:p>
          <a:p>
            <a:pPr marL="792678" lvl="1" indent="-396339" algn="l">
              <a:lnSpc>
                <a:spcPts val="5140"/>
              </a:lnSpc>
              <a:buFont typeface="Arial"/>
              <a:buChar char="•"/>
            </a:pPr>
            <a:r>
              <a:rPr lang="en-US" sz="3671">
                <a:solidFill>
                  <a:srgbClr val="FFFFFF"/>
                </a:solidFill>
                <a:latin typeface="Janda Manatee Solid"/>
                <a:ea typeface="Janda Manatee Solid"/>
                <a:cs typeface="Janda Manatee Solid"/>
                <a:sym typeface="Janda Manatee Solid"/>
              </a:rPr>
              <a:t>8 &amp; Under: 10:00-10:45</a:t>
            </a:r>
          </a:p>
        </p:txBody>
      </p:sp>
      <p:sp>
        <p:nvSpPr>
          <p:cNvPr id="11" name="TextBox 11"/>
          <p:cNvSpPr txBox="1"/>
          <p:nvPr/>
        </p:nvSpPr>
        <p:spPr>
          <a:xfrm>
            <a:off x="4380409" y="7023234"/>
            <a:ext cx="7814954" cy="3299226"/>
          </a:xfrm>
          <a:prstGeom prst="rect">
            <a:avLst/>
          </a:prstGeom>
        </p:spPr>
        <p:txBody>
          <a:bodyPr lIns="0" tIns="0" rIns="0" bIns="0" rtlCol="0" anchor="t">
            <a:spAutoFit/>
          </a:bodyPr>
          <a:lstStyle/>
          <a:p>
            <a:pPr algn="ctr">
              <a:lnSpc>
                <a:spcPts val="9885"/>
              </a:lnSpc>
            </a:pPr>
            <a:r>
              <a:rPr lang="en-US" sz="7061">
                <a:solidFill>
                  <a:srgbClr val="2DC658"/>
                </a:solidFill>
                <a:latin typeface="Janda Manatee Solid"/>
                <a:ea typeface="Janda Manatee Solid"/>
                <a:cs typeface="Janda Manatee Solid"/>
                <a:sym typeface="Janda Manatee Solid"/>
              </a:rPr>
              <a:t>Tadpoles</a:t>
            </a:r>
          </a:p>
          <a:p>
            <a:pPr algn="ctr">
              <a:lnSpc>
                <a:spcPts val="5470"/>
              </a:lnSpc>
            </a:pPr>
            <a:r>
              <a:rPr lang="en-US" sz="3907">
                <a:solidFill>
                  <a:srgbClr val="FFFFFF"/>
                </a:solidFill>
                <a:latin typeface="Janda Manatee Solid"/>
                <a:ea typeface="Janda Manatee Solid"/>
                <a:cs typeface="Janda Manatee Solid"/>
                <a:sym typeface="Janda Manatee Solid"/>
              </a:rPr>
              <a:t>July 16th -July 25th</a:t>
            </a:r>
          </a:p>
          <a:p>
            <a:pPr marL="843586" lvl="1" indent="-421793" algn="ctr">
              <a:lnSpc>
                <a:spcPts val="5470"/>
              </a:lnSpc>
              <a:buFont typeface="Arial"/>
              <a:buChar char="•"/>
            </a:pPr>
            <a:r>
              <a:rPr lang="en-US" sz="3907">
                <a:solidFill>
                  <a:srgbClr val="FFFFFF"/>
                </a:solidFill>
                <a:latin typeface="Janda Manatee Solid"/>
                <a:ea typeface="Janda Manatee Solid"/>
                <a:cs typeface="Janda Manatee Solid"/>
                <a:sym typeface="Janda Manatee Solid"/>
              </a:rPr>
              <a:t>11:00-11:30</a:t>
            </a:r>
          </a:p>
          <a:p>
            <a:pPr marL="843586" lvl="1" indent="-421793" algn="ctr">
              <a:lnSpc>
                <a:spcPts val="5470"/>
              </a:lnSpc>
              <a:buFont typeface="Arial"/>
              <a:buChar char="•"/>
            </a:pPr>
            <a:r>
              <a:rPr lang="en-US" sz="3907">
                <a:solidFill>
                  <a:srgbClr val="FFFFFF"/>
                </a:solidFill>
                <a:latin typeface="Janda Manatee Solid"/>
                <a:ea typeface="Janda Manatee Solid"/>
                <a:cs typeface="Janda Manatee Solid"/>
                <a:sym typeface="Janda Manatee Solid"/>
              </a:rPr>
              <a:t>11:30-12:00</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l="-111" r="-111"/>
            </a:stretch>
          </a:blipFill>
        </p:spPr>
        <p:txBody>
          <a:bodyPr/>
          <a:lstStyle/>
          <a:p>
            <a:endParaRPr lang="en-US"/>
          </a:p>
        </p:txBody>
      </p:sp>
      <p:grpSp>
        <p:nvGrpSpPr>
          <p:cNvPr id="3" name="Group 3"/>
          <p:cNvGrpSpPr/>
          <p:nvPr/>
        </p:nvGrpSpPr>
        <p:grpSpPr>
          <a:xfrm>
            <a:off x="11844953" y="-3286959"/>
            <a:ext cx="8192364" cy="13144801"/>
            <a:chOff x="-36830" y="-113030"/>
            <a:chExt cx="2963431" cy="4754880"/>
          </a:xfrm>
        </p:grpSpPr>
        <p:sp>
          <p:nvSpPr>
            <p:cNvPr id="4" name="Freeform 4"/>
            <p:cNvSpPr/>
            <p:nvPr/>
          </p:nvSpPr>
          <p:spPr>
            <a:xfrm>
              <a:off x="28300" y="112966"/>
              <a:ext cx="2935130" cy="4510166"/>
            </a:xfrm>
            <a:custGeom>
              <a:avLst/>
              <a:gdLst/>
              <a:ahLst/>
              <a:cxnLst/>
              <a:rect l="l" t="t" r="r" b="b"/>
              <a:pathLst>
                <a:path w="2935130" h="4510166">
                  <a:moveTo>
                    <a:pt x="2935131" y="2489264"/>
                  </a:moveTo>
                  <a:cubicBezTo>
                    <a:pt x="2935131" y="2724214"/>
                    <a:pt x="2812957" y="2957894"/>
                    <a:pt x="2580510" y="3050604"/>
                  </a:cubicBezTo>
                  <a:cubicBezTo>
                    <a:pt x="2259350" y="3180144"/>
                    <a:pt x="2220047" y="3507804"/>
                    <a:pt x="2257104" y="3840544"/>
                  </a:cubicBezTo>
                  <a:cubicBezTo>
                    <a:pt x="2306513" y="4286314"/>
                    <a:pt x="1898887" y="4641914"/>
                    <a:pt x="1533932" y="4462844"/>
                  </a:cubicBezTo>
                  <a:cubicBezTo>
                    <a:pt x="1454204" y="4423474"/>
                    <a:pt x="1377844" y="4372674"/>
                    <a:pt x="1291378" y="4357434"/>
                  </a:cubicBezTo>
                  <a:cubicBezTo>
                    <a:pt x="1182453" y="4337114"/>
                    <a:pt x="1069036" y="4366324"/>
                    <a:pt x="958988" y="4347274"/>
                  </a:cubicBezTo>
                  <a:cubicBezTo>
                    <a:pt x="574944" y="4278694"/>
                    <a:pt x="278489" y="4215194"/>
                    <a:pt x="104433" y="3778314"/>
                  </a:cubicBezTo>
                  <a:cubicBezTo>
                    <a:pt x="-32565" y="3435414"/>
                    <a:pt x="-20213" y="3011234"/>
                    <a:pt x="190900" y="2708974"/>
                  </a:cubicBezTo>
                  <a:cubicBezTo>
                    <a:pt x="307685" y="2545144"/>
                    <a:pt x="366078" y="2329244"/>
                    <a:pt x="366078" y="2108264"/>
                  </a:cubicBezTo>
                  <a:cubicBezTo>
                    <a:pt x="366078" y="1880934"/>
                    <a:pt x="305439" y="1647254"/>
                    <a:pt x="183039" y="1456754"/>
                  </a:cubicBezTo>
                  <a:cubicBezTo>
                    <a:pt x="56147" y="1256094"/>
                    <a:pt x="0" y="1028764"/>
                    <a:pt x="0" y="811594"/>
                  </a:cubicBezTo>
                  <a:cubicBezTo>
                    <a:pt x="0" y="575374"/>
                    <a:pt x="94327" y="287084"/>
                    <a:pt x="245924" y="118174"/>
                  </a:cubicBezTo>
                  <a:cubicBezTo>
                    <a:pt x="454790" y="-112966"/>
                    <a:pt x="750122" y="24194"/>
                    <a:pt x="893858" y="278194"/>
                  </a:cubicBezTo>
                  <a:cubicBezTo>
                    <a:pt x="1000537" y="468694"/>
                    <a:pt x="1219510" y="596964"/>
                    <a:pt x="1419393" y="546164"/>
                  </a:cubicBezTo>
                  <a:cubicBezTo>
                    <a:pt x="1491261" y="528384"/>
                    <a:pt x="1558637" y="495364"/>
                    <a:pt x="1627136" y="467424"/>
                  </a:cubicBezTo>
                  <a:cubicBezTo>
                    <a:pt x="1895518" y="359474"/>
                    <a:pt x="2221170" y="497904"/>
                    <a:pt x="2326726" y="806514"/>
                  </a:cubicBezTo>
                  <a:cubicBezTo>
                    <a:pt x="2389610" y="990664"/>
                    <a:pt x="2323357" y="1118934"/>
                    <a:pt x="2305390" y="1299274"/>
                  </a:cubicBezTo>
                  <a:cubicBezTo>
                    <a:pt x="2278440" y="1565974"/>
                    <a:pt x="2394102" y="1835214"/>
                    <a:pt x="2615321" y="1944434"/>
                  </a:cubicBezTo>
                  <a:cubicBezTo>
                    <a:pt x="2826433" y="2048574"/>
                    <a:pt x="2935131" y="2269554"/>
                    <a:pt x="2935131" y="2489264"/>
                  </a:cubicBezTo>
                  <a:close/>
                </a:path>
              </a:pathLst>
            </a:custGeom>
            <a:blipFill>
              <a:blip r:embed="rId3"/>
              <a:stretch>
                <a:fillRect l="-13543" t="-5010" r="-14538" b="-6127"/>
              </a:stretch>
            </a:blipFill>
          </p:spPr>
          <p:txBody>
            <a:bodyPr/>
            <a:lstStyle/>
            <a:p>
              <a:endParaRPr lang="en-US"/>
            </a:p>
          </p:txBody>
        </p:sp>
      </p:grpSp>
      <p:sp>
        <p:nvSpPr>
          <p:cNvPr id="5" name="Freeform 5"/>
          <p:cNvSpPr/>
          <p:nvPr/>
        </p:nvSpPr>
        <p:spPr>
          <a:xfrm rot="5400000">
            <a:off x="-2697813" y="8041633"/>
            <a:ext cx="4379236" cy="4012475"/>
          </a:xfrm>
          <a:custGeom>
            <a:avLst/>
            <a:gdLst/>
            <a:ahLst/>
            <a:cxnLst/>
            <a:rect l="l" t="t" r="r" b="b"/>
            <a:pathLst>
              <a:path w="4379236" h="4012475">
                <a:moveTo>
                  <a:pt x="0" y="0"/>
                </a:moveTo>
                <a:lnTo>
                  <a:pt x="4379236" y="0"/>
                </a:lnTo>
                <a:lnTo>
                  <a:pt x="4379236" y="4012475"/>
                </a:lnTo>
                <a:lnTo>
                  <a:pt x="0" y="40124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rot="1004959">
            <a:off x="9236002" y="529249"/>
            <a:ext cx="2517629" cy="931523"/>
          </a:xfrm>
          <a:custGeom>
            <a:avLst/>
            <a:gdLst/>
            <a:ahLst/>
            <a:cxnLst/>
            <a:rect l="l" t="t" r="r" b="b"/>
            <a:pathLst>
              <a:path w="2517629" h="931523">
                <a:moveTo>
                  <a:pt x="0" y="0"/>
                </a:moveTo>
                <a:lnTo>
                  <a:pt x="2517630" y="0"/>
                </a:lnTo>
                <a:lnTo>
                  <a:pt x="2517630" y="931523"/>
                </a:lnTo>
                <a:lnTo>
                  <a:pt x="0" y="931523"/>
                </a:lnTo>
                <a:lnTo>
                  <a:pt x="0" y="0"/>
                </a:lnTo>
                <a:close/>
              </a:path>
            </a:pathLst>
          </a:custGeom>
          <a:blipFill>
            <a:blip r:embed="rId5"/>
            <a:stretch>
              <a:fillRect/>
            </a:stretch>
          </a:blipFill>
        </p:spPr>
        <p:txBody>
          <a:bodyPr/>
          <a:lstStyle/>
          <a:p>
            <a:endParaRPr lang="en-US"/>
          </a:p>
        </p:txBody>
      </p:sp>
      <p:sp>
        <p:nvSpPr>
          <p:cNvPr id="7" name="TextBox 7"/>
          <p:cNvSpPr txBox="1"/>
          <p:nvPr/>
        </p:nvSpPr>
        <p:spPr>
          <a:xfrm>
            <a:off x="385835" y="2210470"/>
            <a:ext cx="11459118" cy="8210242"/>
          </a:xfrm>
          <a:prstGeom prst="rect">
            <a:avLst/>
          </a:prstGeom>
        </p:spPr>
        <p:txBody>
          <a:bodyPr lIns="0" tIns="0" rIns="0" bIns="0" rtlCol="0" anchor="t">
            <a:spAutoFit/>
          </a:bodyPr>
          <a:lstStyle/>
          <a:p>
            <a:pPr marL="486918" lvl="1" indent="-243459" algn="l">
              <a:lnSpc>
                <a:spcPts val="3157"/>
              </a:lnSpc>
              <a:buFont typeface="Arial"/>
              <a:buChar char="•"/>
            </a:pPr>
            <a:r>
              <a:rPr lang="en-US" sz="2255">
                <a:solidFill>
                  <a:srgbClr val="FFFFFF"/>
                </a:solidFill>
                <a:latin typeface="Janda Manatee Solid"/>
                <a:ea typeface="Janda Manatee Solid"/>
                <a:cs typeface="Janda Manatee Solid"/>
                <a:sym typeface="Janda Manatee Solid"/>
              </a:rPr>
              <a:t>Tadpoles must be 3 or older and potty trained and ready to swim</a:t>
            </a:r>
          </a:p>
          <a:p>
            <a:pPr marL="486918" lvl="1" indent="-243459" algn="l">
              <a:lnSpc>
                <a:spcPts val="3157"/>
              </a:lnSpc>
              <a:buFont typeface="Arial"/>
              <a:buChar char="•"/>
            </a:pPr>
            <a:r>
              <a:rPr lang="en-US" sz="2255">
                <a:solidFill>
                  <a:srgbClr val="FFFFFF"/>
                </a:solidFill>
                <a:latin typeface="Janda Manatee Solid"/>
                <a:ea typeface="Janda Manatee Solid"/>
                <a:cs typeface="Janda Manatee Solid"/>
                <a:sym typeface="Janda Manatee Solid"/>
              </a:rPr>
              <a:t>If your child isn’t ready a private lesson is a better choice.</a:t>
            </a:r>
          </a:p>
          <a:p>
            <a:pPr marL="486918" lvl="1" indent="-243459" algn="l">
              <a:lnSpc>
                <a:spcPts val="3157"/>
              </a:lnSpc>
              <a:buFont typeface="Arial"/>
              <a:buChar char="•"/>
            </a:pPr>
            <a:r>
              <a:rPr lang="en-US" sz="2255">
                <a:solidFill>
                  <a:srgbClr val="FFFFFF"/>
                </a:solidFill>
                <a:latin typeface="Janda Manatee Solid"/>
                <a:ea typeface="Janda Manatee Solid"/>
                <a:cs typeface="Janda Manatee Solid"/>
                <a:sym typeface="Janda Manatee Solid"/>
              </a:rPr>
              <a:t>All tadpoles will be excepted to be able to be in the pool without the parent on deck. It is extremely hard to work with new swimmers who are nervous with parents standing by. All parents will be asked to wait on the outside of the pool deck until their session is over.</a:t>
            </a:r>
          </a:p>
          <a:p>
            <a:pPr algn="l">
              <a:lnSpc>
                <a:spcPts val="3157"/>
              </a:lnSpc>
            </a:pPr>
            <a:endParaRPr lang="en-US" sz="2255">
              <a:solidFill>
                <a:srgbClr val="FFFFFF"/>
              </a:solidFill>
              <a:latin typeface="Janda Manatee Solid"/>
              <a:ea typeface="Janda Manatee Solid"/>
              <a:cs typeface="Janda Manatee Solid"/>
              <a:sym typeface="Janda Manatee Solid"/>
            </a:endParaRPr>
          </a:p>
          <a:p>
            <a:pPr marL="486918" lvl="1" indent="-243459" algn="l">
              <a:lnSpc>
                <a:spcPts val="3157"/>
              </a:lnSpc>
              <a:buFont typeface="Arial"/>
              <a:buChar char="•"/>
            </a:pPr>
            <a:r>
              <a:rPr lang="en-US" sz="2255">
                <a:solidFill>
                  <a:srgbClr val="FFFFFF"/>
                </a:solidFill>
                <a:latin typeface="Janda Manatee Solid"/>
                <a:ea typeface="Janda Manatee Solid"/>
                <a:cs typeface="Janda Manatee Solid"/>
                <a:sym typeface="Janda Manatee Solid"/>
              </a:rPr>
              <a:t>Tadpoles will be split into two groups the first day of practice please plan on attending at 11:00 for this day only.  Swimmers will be given their group to attend the next day. The first group will practice at 11:00 and the 2nd will be 11:30.</a:t>
            </a:r>
          </a:p>
          <a:p>
            <a:pPr algn="l">
              <a:lnSpc>
                <a:spcPts val="3157"/>
              </a:lnSpc>
            </a:pPr>
            <a:endParaRPr lang="en-US" sz="2255">
              <a:solidFill>
                <a:srgbClr val="FFFFFF"/>
              </a:solidFill>
              <a:latin typeface="Janda Manatee Solid"/>
              <a:ea typeface="Janda Manatee Solid"/>
              <a:cs typeface="Janda Manatee Solid"/>
              <a:sym typeface="Janda Manatee Solid"/>
            </a:endParaRPr>
          </a:p>
          <a:p>
            <a:pPr marL="486918" lvl="1" indent="-243459" algn="l">
              <a:lnSpc>
                <a:spcPts val="3157"/>
              </a:lnSpc>
              <a:buFont typeface="Arial"/>
              <a:buChar char="•"/>
            </a:pPr>
            <a:r>
              <a:rPr lang="en-US" sz="2255">
                <a:solidFill>
                  <a:srgbClr val="FFFFFF"/>
                </a:solidFill>
                <a:latin typeface="Janda Manatee Solid"/>
                <a:ea typeface="Janda Manatee Solid"/>
                <a:cs typeface="Janda Manatee Solid"/>
                <a:sym typeface="Janda Manatee Solid"/>
              </a:rPr>
              <a:t>Tadpole meet will be at the end of season August 3rd.  Each swimmer will swim 2 events with or without kickboard if needed and/or a Frog swimmer to help. More information to come.</a:t>
            </a:r>
          </a:p>
          <a:p>
            <a:pPr algn="l">
              <a:lnSpc>
                <a:spcPts val="3157"/>
              </a:lnSpc>
            </a:pPr>
            <a:endParaRPr lang="en-US" sz="2255">
              <a:solidFill>
                <a:srgbClr val="FFFFFF"/>
              </a:solidFill>
              <a:latin typeface="Janda Manatee Solid"/>
              <a:ea typeface="Janda Manatee Solid"/>
              <a:cs typeface="Janda Manatee Solid"/>
              <a:sym typeface="Janda Manatee Solid"/>
            </a:endParaRPr>
          </a:p>
          <a:p>
            <a:pPr marL="486918" lvl="1" indent="-243459" algn="l">
              <a:lnSpc>
                <a:spcPts val="3157"/>
              </a:lnSpc>
              <a:buFont typeface="Arial"/>
              <a:buChar char="•"/>
            </a:pPr>
            <a:r>
              <a:rPr lang="en-US" sz="2255">
                <a:solidFill>
                  <a:srgbClr val="FFFFFF"/>
                </a:solidFill>
                <a:latin typeface="Janda Manatee Solid"/>
                <a:ea typeface="Janda Manatee Solid"/>
                <a:cs typeface="Janda Manatee Solid"/>
                <a:sym typeface="Janda Manatee Solid"/>
              </a:rPr>
              <a:t>Head Tadpole Coach is Amelia Butler and her Assistant Coach Anson Butler.</a:t>
            </a:r>
          </a:p>
          <a:p>
            <a:pPr algn="l">
              <a:lnSpc>
                <a:spcPts val="3157"/>
              </a:lnSpc>
            </a:pPr>
            <a:endParaRPr lang="en-US" sz="2255">
              <a:solidFill>
                <a:srgbClr val="FFFFFF"/>
              </a:solidFill>
              <a:latin typeface="Janda Manatee Solid"/>
              <a:ea typeface="Janda Manatee Solid"/>
              <a:cs typeface="Janda Manatee Solid"/>
              <a:sym typeface="Janda Manatee Solid"/>
            </a:endParaRPr>
          </a:p>
          <a:p>
            <a:pPr marL="486918" lvl="1" indent="-243459" algn="l">
              <a:lnSpc>
                <a:spcPts val="3157"/>
              </a:lnSpc>
              <a:buFont typeface="Arial"/>
              <a:buChar char="•"/>
            </a:pPr>
            <a:r>
              <a:rPr lang="en-US" sz="2255">
                <a:solidFill>
                  <a:srgbClr val="FFFFFF"/>
                </a:solidFill>
                <a:latin typeface="Janda Manatee Solid"/>
                <a:ea typeface="Janda Manatee Solid"/>
                <a:cs typeface="Janda Manatee Solid"/>
                <a:sym typeface="Janda Manatee Solid"/>
              </a:rPr>
              <a:t>Amelia will be your point of contact for tadpoles.</a:t>
            </a:r>
          </a:p>
          <a:p>
            <a:pPr algn="l">
              <a:lnSpc>
                <a:spcPts val="3157"/>
              </a:lnSpc>
            </a:pPr>
            <a:r>
              <a:rPr lang="en-US" sz="2255">
                <a:solidFill>
                  <a:srgbClr val="FFFFFF"/>
                </a:solidFill>
                <a:latin typeface="Janda Manatee Solid"/>
                <a:ea typeface="Janda Manatee Solid"/>
                <a:cs typeface="Janda Manatee Solid"/>
                <a:sym typeface="Janda Manatee Solid"/>
              </a:rPr>
              <a:t>                   ameliaajb@icloud.com</a:t>
            </a:r>
          </a:p>
          <a:p>
            <a:pPr algn="l">
              <a:lnSpc>
                <a:spcPts val="2612"/>
              </a:lnSpc>
            </a:pPr>
            <a:r>
              <a:rPr lang="en-US" sz="1865">
                <a:solidFill>
                  <a:srgbClr val="FFFFFF"/>
                </a:solidFill>
                <a:latin typeface="Janda Manatee Solid"/>
                <a:ea typeface="Janda Manatee Solid"/>
                <a:cs typeface="Janda Manatee Solid"/>
                <a:sym typeface="Janda Manatee Solid"/>
              </a:rPr>
              <a:t>                    (757) 951-8572</a:t>
            </a:r>
          </a:p>
          <a:p>
            <a:pPr algn="l">
              <a:lnSpc>
                <a:spcPts val="2612"/>
              </a:lnSpc>
            </a:pPr>
            <a:endParaRPr lang="en-US" sz="1865">
              <a:solidFill>
                <a:srgbClr val="FFFFFF"/>
              </a:solidFill>
              <a:latin typeface="Janda Manatee Solid"/>
              <a:ea typeface="Janda Manatee Solid"/>
              <a:cs typeface="Janda Manatee Solid"/>
              <a:sym typeface="Janda Manatee Solid"/>
            </a:endParaRPr>
          </a:p>
        </p:txBody>
      </p:sp>
      <p:sp>
        <p:nvSpPr>
          <p:cNvPr id="8" name="TextBox 8"/>
          <p:cNvSpPr txBox="1"/>
          <p:nvPr/>
        </p:nvSpPr>
        <p:spPr>
          <a:xfrm>
            <a:off x="694862" y="355562"/>
            <a:ext cx="10871138" cy="1065974"/>
          </a:xfrm>
          <a:prstGeom prst="rect">
            <a:avLst/>
          </a:prstGeom>
        </p:spPr>
        <p:txBody>
          <a:bodyPr lIns="0" tIns="0" rIns="0" bIns="0" rtlCol="0" anchor="t">
            <a:spAutoFit/>
          </a:bodyPr>
          <a:lstStyle/>
          <a:p>
            <a:pPr algn="ctr">
              <a:lnSpc>
                <a:spcPts val="8308"/>
              </a:lnSpc>
            </a:pPr>
            <a:r>
              <a:rPr lang="en-US" sz="7418">
                <a:solidFill>
                  <a:srgbClr val="428F27"/>
                </a:solidFill>
                <a:latin typeface="Janda Manatee Solid"/>
                <a:ea typeface="Janda Manatee Solid"/>
                <a:cs typeface="Janda Manatee Solid"/>
                <a:sym typeface="Janda Manatee Solid"/>
              </a:rPr>
              <a:t>TADPOLES</a:t>
            </a:r>
          </a:p>
        </p:txBody>
      </p:sp>
      <p:sp>
        <p:nvSpPr>
          <p:cNvPr id="9" name="Freeform 9"/>
          <p:cNvSpPr/>
          <p:nvPr/>
        </p:nvSpPr>
        <p:spPr>
          <a:xfrm rot="800012">
            <a:off x="825931" y="461538"/>
            <a:ext cx="2568347" cy="950288"/>
          </a:xfrm>
          <a:custGeom>
            <a:avLst/>
            <a:gdLst/>
            <a:ahLst/>
            <a:cxnLst/>
            <a:rect l="l" t="t" r="r" b="b"/>
            <a:pathLst>
              <a:path w="2568347" h="950288">
                <a:moveTo>
                  <a:pt x="0" y="0"/>
                </a:moveTo>
                <a:lnTo>
                  <a:pt x="2568347" y="0"/>
                </a:lnTo>
                <a:lnTo>
                  <a:pt x="2568347" y="950289"/>
                </a:lnTo>
                <a:lnTo>
                  <a:pt x="0" y="950289"/>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2"/>
            <a:stretch>
              <a:fillRect l="-111" r="-111"/>
            </a:stretch>
          </a:blipFill>
        </p:spPr>
        <p:txBody>
          <a:bodyPr/>
          <a:lstStyle/>
          <a:p>
            <a:endParaRPr lang="en-US"/>
          </a:p>
        </p:txBody>
      </p:sp>
      <p:grpSp>
        <p:nvGrpSpPr>
          <p:cNvPr id="3" name="Group 3"/>
          <p:cNvGrpSpPr/>
          <p:nvPr/>
        </p:nvGrpSpPr>
        <p:grpSpPr>
          <a:xfrm>
            <a:off x="6822788" y="2289715"/>
            <a:ext cx="11285306" cy="4997099"/>
            <a:chOff x="0" y="0"/>
            <a:chExt cx="1663568" cy="736623"/>
          </a:xfrm>
        </p:grpSpPr>
        <p:sp>
          <p:nvSpPr>
            <p:cNvPr id="4" name="Freeform 4"/>
            <p:cNvSpPr/>
            <p:nvPr/>
          </p:nvSpPr>
          <p:spPr>
            <a:xfrm>
              <a:off x="0" y="0"/>
              <a:ext cx="1663568" cy="736623"/>
            </a:xfrm>
            <a:custGeom>
              <a:avLst/>
              <a:gdLst/>
              <a:ahLst/>
              <a:cxnLst/>
              <a:rect l="l" t="t" r="r" b="b"/>
              <a:pathLst>
                <a:path w="1663568" h="736623">
                  <a:moveTo>
                    <a:pt x="13399" y="0"/>
                  </a:moveTo>
                  <a:lnTo>
                    <a:pt x="1650169" y="0"/>
                  </a:lnTo>
                  <a:cubicBezTo>
                    <a:pt x="1657569" y="0"/>
                    <a:pt x="1663568" y="5999"/>
                    <a:pt x="1663568" y="13399"/>
                  </a:cubicBezTo>
                  <a:lnTo>
                    <a:pt x="1663568" y="723224"/>
                  </a:lnTo>
                  <a:cubicBezTo>
                    <a:pt x="1663568" y="730624"/>
                    <a:pt x="1657569" y="736623"/>
                    <a:pt x="1650169" y="736623"/>
                  </a:cubicBezTo>
                  <a:lnTo>
                    <a:pt x="13399" y="736623"/>
                  </a:lnTo>
                  <a:cubicBezTo>
                    <a:pt x="5999" y="736623"/>
                    <a:pt x="0" y="730624"/>
                    <a:pt x="0" y="723224"/>
                  </a:cubicBezTo>
                  <a:lnTo>
                    <a:pt x="0" y="13399"/>
                  </a:lnTo>
                  <a:cubicBezTo>
                    <a:pt x="0" y="5999"/>
                    <a:pt x="5999" y="0"/>
                    <a:pt x="13399" y="0"/>
                  </a:cubicBezTo>
                  <a:close/>
                </a:path>
              </a:pathLst>
            </a:custGeom>
            <a:solidFill>
              <a:srgbClr val="99B88E"/>
            </a:solidFill>
          </p:spPr>
          <p:txBody>
            <a:bodyPr/>
            <a:lstStyle/>
            <a:p>
              <a:endParaRPr lang="en-US"/>
            </a:p>
          </p:txBody>
        </p:sp>
        <p:sp>
          <p:nvSpPr>
            <p:cNvPr id="5" name="TextBox 5"/>
            <p:cNvSpPr txBox="1"/>
            <p:nvPr/>
          </p:nvSpPr>
          <p:spPr>
            <a:xfrm>
              <a:off x="0" y="-38100"/>
              <a:ext cx="1663568" cy="774723"/>
            </a:xfrm>
            <a:prstGeom prst="rect">
              <a:avLst/>
            </a:prstGeom>
          </p:spPr>
          <p:txBody>
            <a:bodyPr lIns="50800" tIns="50800" rIns="50800" bIns="50800" rtlCol="0" anchor="ctr"/>
            <a:lstStyle/>
            <a:p>
              <a:pPr algn="ctr">
                <a:lnSpc>
                  <a:spcPts val="2940"/>
                </a:lnSpc>
              </a:pPr>
              <a:endParaRPr/>
            </a:p>
          </p:txBody>
        </p:sp>
      </p:grpSp>
      <p:sp>
        <p:nvSpPr>
          <p:cNvPr id="6" name="Freeform 6"/>
          <p:cNvSpPr/>
          <p:nvPr/>
        </p:nvSpPr>
        <p:spPr>
          <a:xfrm rot="-1383487">
            <a:off x="-657282" y="-301356"/>
            <a:ext cx="6683470" cy="7645533"/>
          </a:xfrm>
          <a:custGeom>
            <a:avLst/>
            <a:gdLst/>
            <a:ahLst/>
            <a:cxnLst/>
            <a:rect l="l" t="t" r="r" b="b"/>
            <a:pathLst>
              <a:path w="6683470" h="7645533">
                <a:moveTo>
                  <a:pt x="0" y="0"/>
                </a:moveTo>
                <a:lnTo>
                  <a:pt x="6683469" y="0"/>
                </a:lnTo>
                <a:lnTo>
                  <a:pt x="6683469" y="7645533"/>
                </a:lnTo>
                <a:lnTo>
                  <a:pt x="0" y="764553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7" name="Group 7"/>
          <p:cNvGrpSpPr/>
          <p:nvPr/>
        </p:nvGrpSpPr>
        <p:grpSpPr>
          <a:xfrm>
            <a:off x="114975" y="400659"/>
            <a:ext cx="6522944" cy="6647467"/>
            <a:chOff x="0" y="0"/>
            <a:chExt cx="6350000" cy="6471222"/>
          </a:xfrm>
        </p:grpSpPr>
        <p:sp>
          <p:nvSpPr>
            <p:cNvPr id="8" name="Freeform 8"/>
            <p:cNvSpPr/>
            <p:nvPr/>
          </p:nvSpPr>
          <p:spPr>
            <a:xfrm>
              <a:off x="0" y="0"/>
              <a:ext cx="6350000" cy="6471222"/>
            </a:xfrm>
            <a:custGeom>
              <a:avLst/>
              <a:gdLst/>
              <a:ahLst/>
              <a:cxnLst/>
              <a:rect l="l" t="t" r="r" b="b"/>
              <a:pathLst>
                <a:path w="6350000" h="6471222">
                  <a:moveTo>
                    <a:pt x="6350000" y="3235650"/>
                  </a:moveTo>
                  <a:cubicBezTo>
                    <a:pt x="6350000" y="5022556"/>
                    <a:pt x="4928476" y="6471222"/>
                    <a:pt x="3175000" y="6471222"/>
                  </a:cubicBezTo>
                  <a:cubicBezTo>
                    <a:pt x="1421498" y="6471222"/>
                    <a:pt x="0" y="5022556"/>
                    <a:pt x="0" y="3235650"/>
                  </a:cubicBezTo>
                  <a:cubicBezTo>
                    <a:pt x="0" y="1448654"/>
                    <a:pt x="1421498" y="0"/>
                    <a:pt x="3175000" y="0"/>
                  </a:cubicBezTo>
                  <a:cubicBezTo>
                    <a:pt x="4928502" y="0"/>
                    <a:pt x="6350000" y="1448654"/>
                    <a:pt x="6350000" y="3235650"/>
                  </a:cubicBezTo>
                  <a:close/>
                </a:path>
              </a:pathLst>
            </a:custGeom>
            <a:blipFill>
              <a:blip r:embed="rId4"/>
              <a:stretch>
                <a:fillRect l="-17939" r="-17939"/>
              </a:stretch>
            </a:blipFill>
          </p:spPr>
          <p:txBody>
            <a:bodyPr/>
            <a:lstStyle/>
            <a:p>
              <a:endParaRPr lang="en-US"/>
            </a:p>
          </p:txBody>
        </p:sp>
      </p:grpSp>
      <p:grpSp>
        <p:nvGrpSpPr>
          <p:cNvPr id="9" name="Group 9"/>
          <p:cNvGrpSpPr/>
          <p:nvPr/>
        </p:nvGrpSpPr>
        <p:grpSpPr>
          <a:xfrm>
            <a:off x="10611797" y="7505890"/>
            <a:ext cx="6449393" cy="2458267"/>
            <a:chOff x="0" y="0"/>
            <a:chExt cx="1327036" cy="505816"/>
          </a:xfrm>
        </p:grpSpPr>
        <p:sp>
          <p:nvSpPr>
            <p:cNvPr id="10" name="Freeform 10"/>
            <p:cNvSpPr/>
            <p:nvPr/>
          </p:nvSpPr>
          <p:spPr>
            <a:xfrm>
              <a:off x="0" y="0"/>
              <a:ext cx="1327036" cy="505816"/>
            </a:xfrm>
            <a:custGeom>
              <a:avLst/>
              <a:gdLst/>
              <a:ahLst/>
              <a:cxnLst/>
              <a:rect l="l" t="t" r="r" b="b"/>
              <a:pathLst>
                <a:path w="1327036" h="505816">
                  <a:moveTo>
                    <a:pt x="23446" y="0"/>
                  </a:moveTo>
                  <a:lnTo>
                    <a:pt x="1303590" y="0"/>
                  </a:lnTo>
                  <a:cubicBezTo>
                    <a:pt x="1309808" y="0"/>
                    <a:pt x="1315772" y="2470"/>
                    <a:pt x="1320169" y="6867"/>
                  </a:cubicBezTo>
                  <a:cubicBezTo>
                    <a:pt x="1324565" y="11264"/>
                    <a:pt x="1327036" y="17227"/>
                    <a:pt x="1327036" y="23446"/>
                  </a:cubicBezTo>
                  <a:lnTo>
                    <a:pt x="1327036" y="482371"/>
                  </a:lnTo>
                  <a:cubicBezTo>
                    <a:pt x="1327036" y="488589"/>
                    <a:pt x="1324565" y="494552"/>
                    <a:pt x="1320169" y="498949"/>
                  </a:cubicBezTo>
                  <a:cubicBezTo>
                    <a:pt x="1315772" y="503346"/>
                    <a:pt x="1309808" y="505816"/>
                    <a:pt x="1303590" y="505816"/>
                  </a:cubicBezTo>
                  <a:lnTo>
                    <a:pt x="23446" y="505816"/>
                  </a:lnTo>
                  <a:cubicBezTo>
                    <a:pt x="17227" y="505816"/>
                    <a:pt x="11264" y="503346"/>
                    <a:pt x="6867" y="498949"/>
                  </a:cubicBezTo>
                  <a:cubicBezTo>
                    <a:pt x="2470" y="494552"/>
                    <a:pt x="0" y="488589"/>
                    <a:pt x="0" y="482371"/>
                  </a:cubicBezTo>
                  <a:lnTo>
                    <a:pt x="0" y="23446"/>
                  </a:lnTo>
                  <a:cubicBezTo>
                    <a:pt x="0" y="17227"/>
                    <a:pt x="2470" y="11264"/>
                    <a:pt x="6867" y="6867"/>
                  </a:cubicBezTo>
                  <a:cubicBezTo>
                    <a:pt x="11264" y="2470"/>
                    <a:pt x="17227" y="0"/>
                    <a:pt x="23446" y="0"/>
                  </a:cubicBezTo>
                  <a:close/>
                </a:path>
              </a:pathLst>
            </a:custGeom>
            <a:solidFill>
              <a:srgbClr val="99B88E"/>
            </a:solidFill>
          </p:spPr>
          <p:txBody>
            <a:bodyPr/>
            <a:lstStyle/>
            <a:p>
              <a:endParaRPr lang="en-US"/>
            </a:p>
          </p:txBody>
        </p:sp>
        <p:sp>
          <p:nvSpPr>
            <p:cNvPr id="11" name="TextBox 11"/>
            <p:cNvSpPr txBox="1"/>
            <p:nvPr/>
          </p:nvSpPr>
          <p:spPr>
            <a:xfrm>
              <a:off x="0" y="-38100"/>
              <a:ext cx="1327036" cy="543916"/>
            </a:xfrm>
            <a:prstGeom prst="rect">
              <a:avLst/>
            </a:prstGeom>
          </p:spPr>
          <p:txBody>
            <a:bodyPr lIns="50800" tIns="50800" rIns="50800" bIns="50800" rtlCol="0" anchor="ctr"/>
            <a:lstStyle/>
            <a:p>
              <a:pPr algn="ctr">
                <a:lnSpc>
                  <a:spcPts val="2940"/>
                </a:lnSpc>
              </a:pPr>
              <a:endParaRPr/>
            </a:p>
          </p:txBody>
        </p:sp>
      </p:grpSp>
      <p:sp>
        <p:nvSpPr>
          <p:cNvPr id="12" name="Freeform 12"/>
          <p:cNvSpPr/>
          <p:nvPr/>
        </p:nvSpPr>
        <p:spPr>
          <a:xfrm rot="5400000">
            <a:off x="16684223" y="8039923"/>
            <a:ext cx="4379236" cy="4012475"/>
          </a:xfrm>
          <a:custGeom>
            <a:avLst/>
            <a:gdLst/>
            <a:ahLst/>
            <a:cxnLst/>
            <a:rect l="l" t="t" r="r" b="b"/>
            <a:pathLst>
              <a:path w="4379236" h="4012475">
                <a:moveTo>
                  <a:pt x="0" y="0"/>
                </a:moveTo>
                <a:lnTo>
                  <a:pt x="4379236" y="0"/>
                </a:lnTo>
                <a:lnTo>
                  <a:pt x="4379236" y="4012475"/>
                </a:lnTo>
                <a:lnTo>
                  <a:pt x="0" y="401247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16129715" y="899417"/>
            <a:ext cx="1085581" cy="258566"/>
          </a:xfrm>
          <a:custGeom>
            <a:avLst/>
            <a:gdLst/>
            <a:ahLst/>
            <a:cxnLst/>
            <a:rect l="l" t="t" r="r" b="b"/>
            <a:pathLst>
              <a:path w="1085581" h="258566">
                <a:moveTo>
                  <a:pt x="0" y="0"/>
                </a:moveTo>
                <a:lnTo>
                  <a:pt x="1085580" y="0"/>
                </a:lnTo>
                <a:lnTo>
                  <a:pt x="1085580" y="258566"/>
                </a:lnTo>
                <a:lnTo>
                  <a:pt x="0" y="258566"/>
                </a:lnTo>
                <a:lnTo>
                  <a:pt x="0" y="0"/>
                </a:lnTo>
                <a:close/>
              </a:path>
            </a:pathLst>
          </a:custGeom>
          <a:blipFill>
            <a:blip>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14" name="Freeform 14"/>
          <p:cNvSpPr/>
          <p:nvPr/>
        </p:nvSpPr>
        <p:spPr>
          <a:xfrm>
            <a:off x="114975" y="7746237"/>
            <a:ext cx="2411938" cy="2424058"/>
          </a:xfrm>
          <a:custGeom>
            <a:avLst/>
            <a:gdLst/>
            <a:ahLst/>
            <a:cxnLst/>
            <a:rect l="l" t="t" r="r" b="b"/>
            <a:pathLst>
              <a:path w="2411938" h="2424058">
                <a:moveTo>
                  <a:pt x="0" y="0"/>
                </a:moveTo>
                <a:lnTo>
                  <a:pt x="2411938" y="0"/>
                </a:lnTo>
                <a:lnTo>
                  <a:pt x="2411938" y="2424059"/>
                </a:lnTo>
                <a:lnTo>
                  <a:pt x="0" y="2424059"/>
                </a:lnTo>
                <a:lnTo>
                  <a:pt x="0" y="0"/>
                </a:lnTo>
                <a:close/>
              </a:path>
            </a:pathLst>
          </a:custGeom>
          <a:blipFill>
            <a:blip r:embed="rId7"/>
            <a:stretch>
              <a:fillRect/>
            </a:stretch>
          </a:blipFill>
        </p:spPr>
        <p:txBody>
          <a:bodyPr/>
          <a:lstStyle/>
          <a:p>
            <a:endParaRPr lang="en-US"/>
          </a:p>
        </p:txBody>
      </p:sp>
      <p:grpSp>
        <p:nvGrpSpPr>
          <p:cNvPr id="15" name="Group 15"/>
          <p:cNvGrpSpPr/>
          <p:nvPr/>
        </p:nvGrpSpPr>
        <p:grpSpPr>
          <a:xfrm>
            <a:off x="2880212" y="7587893"/>
            <a:ext cx="6449393" cy="2458267"/>
            <a:chOff x="0" y="0"/>
            <a:chExt cx="1327036" cy="505816"/>
          </a:xfrm>
        </p:grpSpPr>
        <p:sp>
          <p:nvSpPr>
            <p:cNvPr id="16" name="Freeform 16"/>
            <p:cNvSpPr/>
            <p:nvPr/>
          </p:nvSpPr>
          <p:spPr>
            <a:xfrm>
              <a:off x="0" y="0"/>
              <a:ext cx="1327036" cy="505816"/>
            </a:xfrm>
            <a:custGeom>
              <a:avLst/>
              <a:gdLst/>
              <a:ahLst/>
              <a:cxnLst/>
              <a:rect l="l" t="t" r="r" b="b"/>
              <a:pathLst>
                <a:path w="1327036" h="505816">
                  <a:moveTo>
                    <a:pt x="23446" y="0"/>
                  </a:moveTo>
                  <a:lnTo>
                    <a:pt x="1303590" y="0"/>
                  </a:lnTo>
                  <a:cubicBezTo>
                    <a:pt x="1309808" y="0"/>
                    <a:pt x="1315772" y="2470"/>
                    <a:pt x="1320169" y="6867"/>
                  </a:cubicBezTo>
                  <a:cubicBezTo>
                    <a:pt x="1324565" y="11264"/>
                    <a:pt x="1327036" y="17227"/>
                    <a:pt x="1327036" y="23446"/>
                  </a:cubicBezTo>
                  <a:lnTo>
                    <a:pt x="1327036" y="482371"/>
                  </a:lnTo>
                  <a:cubicBezTo>
                    <a:pt x="1327036" y="488589"/>
                    <a:pt x="1324565" y="494552"/>
                    <a:pt x="1320169" y="498949"/>
                  </a:cubicBezTo>
                  <a:cubicBezTo>
                    <a:pt x="1315772" y="503346"/>
                    <a:pt x="1309808" y="505816"/>
                    <a:pt x="1303590" y="505816"/>
                  </a:cubicBezTo>
                  <a:lnTo>
                    <a:pt x="23446" y="505816"/>
                  </a:lnTo>
                  <a:cubicBezTo>
                    <a:pt x="17227" y="505816"/>
                    <a:pt x="11264" y="503346"/>
                    <a:pt x="6867" y="498949"/>
                  </a:cubicBezTo>
                  <a:cubicBezTo>
                    <a:pt x="2470" y="494552"/>
                    <a:pt x="0" y="488589"/>
                    <a:pt x="0" y="482371"/>
                  </a:cubicBezTo>
                  <a:lnTo>
                    <a:pt x="0" y="23446"/>
                  </a:lnTo>
                  <a:cubicBezTo>
                    <a:pt x="0" y="17227"/>
                    <a:pt x="2470" y="11264"/>
                    <a:pt x="6867" y="6867"/>
                  </a:cubicBezTo>
                  <a:cubicBezTo>
                    <a:pt x="11264" y="2470"/>
                    <a:pt x="17227" y="0"/>
                    <a:pt x="23446" y="0"/>
                  </a:cubicBezTo>
                  <a:close/>
                </a:path>
              </a:pathLst>
            </a:custGeom>
            <a:solidFill>
              <a:srgbClr val="99B88E"/>
            </a:solidFill>
          </p:spPr>
          <p:txBody>
            <a:bodyPr/>
            <a:lstStyle/>
            <a:p>
              <a:endParaRPr lang="en-US"/>
            </a:p>
          </p:txBody>
        </p:sp>
        <p:sp>
          <p:nvSpPr>
            <p:cNvPr id="17" name="TextBox 17"/>
            <p:cNvSpPr txBox="1"/>
            <p:nvPr/>
          </p:nvSpPr>
          <p:spPr>
            <a:xfrm>
              <a:off x="0" y="-38100"/>
              <a:ext cx="1327036" cy="543916"/>
            </a:xfrm>
            <a:prstGeom prst="rect">
              <a:avLst/>
            </a:prstGeom>
          </p:spPr>
          <p:txBody>
            <a:bodyPr lIns="50800" tIns="50800" rIns="50800" bIns="50800" rtlCol="0" anchor="ctr"/>
            <a:lstStyle/>
            <a:p>
              <a:pPr algn="ctr">
                <a:lnSpc>
                  <a:spcPts val="2940"/>
                </a:lnSpc>
              </a:pPr>
              <a:endParaRPr/>
            </a:p>
          </p:txBody>
        </p:sp>
      </p:grpSp>
      <p:sp>
        <p:nvSpPr>
          <p:cNvPr id="18" name="TextBox 18"/>
          <p:cNvSpPr txBox="1"/>
          <p:nvPr/>
        </p:nvSpPr>
        <p:spPr>
          <a:xfrm>
            <a:off x="4320190" y="285539"/>
            <a:ext cx="11809525" cy="1259067"/>
          </a:xfrm>
          <a:prstGeom prst="rect">
            <a:avLst/>
          </a:prstGeom>
        </p:spPr>
        <p:txBody>
          <a:bodyPr lIns="0" tIns="0" rIns="0" bIns="0" rtlCol="0" anchor="t">
            <a:spAutoFit/>
          </a:bodyPr>
          <a:lstStyle/>
          <a:p>
            <a:pPr algn="ctr">
              <a:lnSpc>
                <a:spcPts val="9895"/>
              </a:lnSpc>
            </a:pPr>
            <a:r>
              <a:rPr lang="en-US" sz="8835">
                <a:solidFill>
                  <a:srgbClr val="FFFFFF"/>
                </a:solidFill>
                <a:latin typeface="Janda Manatee Solid"/>
                <a:ea typeface="Janda Manatee Solid"/>
                <a:cs typeface="Janda Manatee Solid"/>
                <a:sym typeface="Janda Manatee Solid"/>
              </a:rPr>
              <a:t>MEET SCHEDULE</a:t>
            </a:r>
          </a:p>
        </p:txBody>
      </p:sp>
      <p:sp>
        <p:nvSpPr>
          <p:cNvPr id="19" name="TextBox 19"/>
          <p:cNvSpPr txBox="1"/>
          <p:nvPr/>
        </p:nvSpPr>
        <p:spPr>
          <a:xfrm>
            <a:off x="9739057" y="1582706"/>
            <a:ext cx="8194874" cy="707009"/>
          </a:xfrm>
          <a:prstGeom prst="rect">
            <a:avLst/>
          </a:prstGeom>
        </p:spPr>
        <p:txBody>
          <a:bodyPr lIns="0" tIns="0" rIns="0" bIns="0" rtlCol="0" anchor="t">
            <a:spAutoFit/>
          </a:bodyPr>
          <a:lstStyle/>
          <a:p>
            <a:pPr algn="l">
              <a:lnSpc>
                <a:spcPts val="5488"/>
              </a:lnSpc>
            </a:pPr>
            <a:r>
              <a:rPr lang="en-US" sz="4900">
                <a:solidFill>
                  <a:srgbClr val="FFFFFF"/>
                </a:solidFill>
                <a:latin typeface="Janda Manatee Solid"/>
                <a:ea typeface="Janda Manatee Solid"/>
                <a:cs typeface="Janda Manatee Solid"/>
                <a:sym typeface="Janda Manatee Solid"/>
              </a:rPr>
              <a:t>EVERY MONDAY NIGHT!!!</a:t>
            </a:r>
          </a:p>
        </p:txBody>
      </p:sp>
      <p:sp>
        <p:nvSpPr>
          <p:cNvPr id="20" name="TextBox 20"/>
          <p:cNvSpPr txBox="1"/>
          <p:nvPr/>
        </p:nvSpPr>
        <p:spPr>
          <a:xfrm>
            <a:off x="7029514" y="2392790"/>
            <a:ext cx="11078579" cy="5385925"/>
          </a:xfrm>
          <a:prstGeom prst="rect">
            <a:avLst/>
          </a:prstGeom>
        </p:spPr>
        <p:txBody>
          <a:bodyPr lIns="0" tIns="0" rIns="0" bIns="0" rtlCol="0" anchor="t">
            <a:spAutoFit/>
          </a:bodyPr>
          <a:lstStyle/>
          <a:p>
            <a:pPr algn="l">
              <a:lnSpc>
                <a:spcPts val="4837"/>
              </a:lnSpc>
            </a:pPr>
            <a:r>
              <a:rPr lang="en-US" sz="3455">
                <a:solidFill>
                  <a:srgbClr val="2DC658"/>
                </a:solidFill>
                <a:latin typeface="Janda Manatee Solid"/>
                <a:ea typeface="Janda Manatee Solid"/>
                <a:cs typeface="Janda Manatee Solid"/>
                <a:sym typeface="Janda Manatee Solid"/>
              </a:rPr>
              <a:t>June 15th         Home.        Kingswood  Friendship        </a:t>
            </a:r>
          </a:p>
          <a:p>
            <a:pPr algn="l">
              <a:lnSpc>
                <a:spcPts val="4837"/>
              </a:lnSpc>
            </a:pPr>
            <a:r>
              <a:rPr lang="en-US" sz="3455">
                <a:solidFill>
                  <a:srgbClr val="FFFFFF"/>
                </a:solidFill>
                <a:latin typeface="Janda Manatee Solid"/>
                <a:ea typeface="Janda Manatee Solid"/>
                <a:cs typeface="Janda Manatee Solid"/>
                <a:sym typeface="Janda Manatee Solid"/>
              </a:rPr>
              <a:t>June 22nd        Away        Edgehill</a:t>
            </a:r>
          </a:p>
          <a:p>
            <a:pPr algn="l">
              <a:lnSpc>
                <a:spcPts val="4837"/>
              </a:lnSpc>
            </a:pPr>
            <a:r>
              <a:rPr lang="en-US" sz="3455">
                <a:solidFill>
                  <a:srgbClr val="2DC658"/>
                </a:solidFill>
                <a:latin typeface="Janda Manatee Solid"/>
                <a:ea typeface="Janda Manatee Solid"/>
                <a:cs typeface="Janda Manatee Solid"/>
                <a:sym typeface="Janda Manatee Solid"/>
              </a:rPr>
              <a:t>June 30th        Home.         Powahtan Secondary</a:t>
            </a:r>
          </a:p>
          <a:p>
            <a:pPr algn="l">
              <a:lnSpc>
                <a:spcPts val="4837"/>
              </a:lnSpc>
            </a:pPr>
            <a:r>
              <a:rPr lang="en-US" sz="3455">
                <a:solidFill>
                  <a:srgbClr val="2DC658"/>
                </a:solidFill>
                <a:latin typeface="Janda Manatee Solid"/>
                <a:ea typeface="Janda Manatee Solid"/>
                <a:cs typeface="Janda Manatee Solid"/>
                <a:sym typeface="Janda Manatee Solid"/>
              </a:rPr>
              <a:t>July 7th          Home.        West Point Dolphins</a:t>
            </a:r>
          </a:p>
          <a:p>
            <a:pPr algn="l">
              <a:lnSpc>
                <a:spcPts val="4837"/>
              </a:lnSpc>
            </a:pPr>
            <a:r>
              <a:rPr lang="en-US" sz="3455">
                <a:solidFill>
                  <a:srgbClr val="FFFFFF"/>
                </a:solidFill>
                <a:latin typeface="Janda Manatee Solid"/>
                <a:ea typeface="Janda Manatee Solid"/>
                <a:cs typeface="Janda Manatee Solid"/>
                <a:sym typeface="Janda Manatee Solid"/>
              </a:rPr>
              <a:t>July 14th         Away.       Williamsburg Community</a:t>
            </a:r>
          </a:p>
          <a:p>
            <a:pPr algn="l">
              <a:lnSpc>
                <a:spcPts val="4837"/>
              </a:lnSpc>
            </a:pPr>
            <a:r>
              <a:rPr lang="en-US" sz="3455">
                <a:solidFill>
                  <a:srgbClr val="FFFFFF"/>
                </a:solidFill>
                <a:latin typeface="Janda Manatee Solid"/>
                <a:ea typeface="Janda Manatee Solid"/>
                <a:cs typeface="Janda Manatee Solid"/>
                <a:sym typeface="Janda Manatee Solid"/>
              </a:rPr>
              <a:t>July 21st        Away.         Wellington</a:t>
            </a:r>
          </a:p>
          <a:p>
            <a:pPr algn="l">
              <a:lnSpc>
                <a:spcPts val="4837"/>
              </a:lnSpc>
            </a:pPr>
            <a:r>
              <a:rPr lang="en-US" sz="3455">
                <a:solidFill>
                  <a:srgbClr val="00BDF2"/>
                </a:solidFill>
                <a:latin typeface="Janda Manatee Solid"/>
                <a:ea typeface="Janda Manatee Solid"/>
                <a:cs typeface="Janda Manatee Solid"/>
                <a:sym typeface="Janda Manatee Solid"/>
              </a:rPr>
              <a:t>July 25th        Summer Awards.     Kingswood</a:t>
            </a:r>
          </a:p>
          <a:p>
            <a:pPr algn="l">
              <a:lnSpc>
                <a:spcPts val="4837"/>
              </a:lnSpc>
            </a:pPr>
            <a:r>
              <a:rPr lang="en-US" sz="3455">
                <a:solidFill>
                  <a:srgbClr val="00BDF2"/>
                </a:solidFill>
                <a:latin typeface="Janda Manatee Solid"/>
                <a:ea typeface="Janda Manatee Solid"/>
                <a:cs typeface="Janda Manatee Solid"/>
                <a:sym typeface="Janda Manatee Solid"/>
              </a:rPr>
              <a:t>August 1st       VPSU CHAMPS.     757 Pool WISC</a:t>
            </a:r>
          </a:p>
          <a:p>
            <a:pPr algn="l">
              <a:lnSpc>
                <a:spcPts val="4137"/>
              </a:lnSpc>
            </a:pPr>
            <a:endParaRPr lang="en-US" sz="3455">
              <a:solidFill>
                <a:srgbClr val="00BDF2"/>
              </a:solidFill>
              <a:latin typeface="Janda Manatee Solid"/>
              <a:ea typeface="Janda Manatee Solid"/>
              <a:cs typeface="Janda Manatee Solid"/>
              <a:sym typeface="Janda Manatee Solid"/>
            </a:endParaRPr>
          </a:p>
        </p:txBody>
      </p:sp>
      <p:sp>
        <p:nvSpPr>
          <p:cNvPr id="21" name="TextBox 21"/>
          <p:cNvSpPr txBox="1"/>
          <p:nvPr/>
        </p:nvSpPr>
        <p:spPr>
          <a:xfrm>
            <a:off x="3313147" y="8381844"/>
            <a:ext cx="5583522" cy="1582313"/>
          </a:xfrm>
          <a:prstGeom prst="rect">
            <a:avLst/>
          </a:prstGeom>
        </p:spPr>
        <p:txBody>
          <a:bodyPr lIns="0" tIns="0" rIns="0" bIns="0" rtlCol="0" anchor="t">
            <a:spAutoFit/>
          </a:bodyPr>
          <a:lstStyle/>
          <a:p>
            <a:pPr algn="l">
              <a:lnSpc>
                <a:spcPts val="4204"/>
              </a:lnSpc>
            </a:pPr>
            <a:r>
              <a:rPr lang="en-US" sz="3003">
                <a:solidFill>
                  <a:srgbClr val="2DC658"/>
                </a:solidFill>
                <a:latin typeface="Janda Manatee Solid"/>
                <a:ea typeface="Janda Manatee Solid"/>
                <a:cs typeface="Janda Manatee Solid"/>
                <a:sym typeface="Janda Manatee Solid"/>
              </a:rPr>
              <a:t>Swimmers will need to be at pool by 4:30 pm on Monday night for warmups.</a:t>
            </a:r>
          </a:p>
        </p:txBody>
      </p:sp>
      <p:sp>
        <p:nvSpPr>
          <p:cNvPr id="22" name="TextBox 22"/>
          <p:cNvSpPr txBox="1"/>
          <p:nvPr/>
        </p:nvSpPr>
        <p:spPr>
          <a:xfrm>
            <a:off x="10805383" y="8459157"/>
            <a:ext cx="6062221" cy="1012190"/>
          </a:xfrm>
          <a:prstGeom prst="rect">
            <a:avLst/>
          </a:prstGeom>
        </p:spPr>
        <p:txBody>
          <a:bodyPr lIns="0" tIns="0" rIns="0" bIns="0" rtlCol="0" anchor="t">
            <a:spAutoFit/>
          </a:bodyPr>
          <a:lstStyle/>
          <a:p>
            <a:pPr algn="l">
              <a:lnSpc>
                <a:spcPts val="4060"/>
              </a:lnSpc>
            </a:pPr>
            <a:r>
              <a:rPr lang="en-US" sz="2900">
                <a:solidFill>
                  <a:srgbClr val="FFFFFF"/>
                </a:solidFill>
                <a:latin typeface="Janda Manatee Solid"/>
                <a:ea typeface="Janda Manatee Solid"/>
                <a:cs typeface="Janda Manatee Solid"/>
                <a:sym typeface="Janda Manatee Solid"/>
              </a:rPr>
              <a:t>Swimmers will need to be at the pool by 5:15 pm Monday night</a:t>
            </a:r>
          </a:p>
        </p:txBody>
      </p:sp>
      <p:sp>
        <p:nvSpPr>
          <p:cNvPr id="23" name="TextBox 23"/>
          <p:cNvSpPr txBox="1"/>
          <p:nvPr/>
        </p:nvSpPr>
        <p:spPr>
          <a:xfrm>
            <a:off x="3942918" y="7698612"/>
            <a:ext cx="3977982" cy="528320"/>
          </a:xfrm>
          <a:prstGeom prst="rect">
            <a:avLst/>
          </a:prstGeom>
        </p:spPr>
        <p:txBody>
          <a:bodyPr lIns="0" tIns="0" rIns="0" bIns="0" rtlCol="0" anchor="t">
            <a:spAutoFit/>
          </a:bodyPr>
          <a:lstStyle/>
          <a:p>
            <a:pPr algn="ctr">
              <a:lnSpc>
                <a:spcPts val="4479"/>
              </a:lnSpc>
            </a:pPr>
            <a:r>
              <a:rPr lang="en-US" sz="3199" u="sng">
                <a:solidFill>
                  <a:srgbClr val="2DC658"/>
                </a:solidFill>
                <a:latin typeface="Janda Manatee Solid"/>
                <a:ea typeface="Janda Manatee Solid"/>
                <a:cs typeface="Janda Manatee Solid"/>
                <a:sym typeface="Janda Manatee Solid"/>
              </a:rPr>
              <a:t>Home Meets</a:t>
            </a:r>
          </a:p>
        </p:txBody>
      </p:sp>
      <p:sp>
        <p:nvSpPr>
          <p:cNvPr id="24" name="TextBox 24"/>
          <p:cNvSpPr txBox="1"/>
          <p:nvPr/>
        </p:nvSpPr>
        <p:spPr>
          <a:xfrm>
            <a:off x="11945273" y="7568570"/>
            <a:ext cx="3851906" cy="528320"/>
          </a:xfrm>
          <a:prstGeom prst="rect">
            <a:avLst/>
          </a:prstGeom>
        </p:spPr>
        <p:txBody>
          <a:bodyPr lIns="0" tIns="0" rIns="0" bIns="0" rtlCol="0" anchor="t">
            <a:spAutoFit/>
          </a:bodyPr>
          <a:lstStyle/>
          <a:p>
            <a:pPr algn="ctr">
              <a:lnSpc>
                <a:spcPts val="4479"/>
              </a:lnSpc>
            </a:pPr>
            <a:r>
              <a:rPr lang="en-US" sz="3199" u="sng">
                <a:solidFill>
                  <a:srgbClr val="FFFFFF"/>
                </a:solidFill>
                <a:latin typeface="Janda Manatee Solid"/>
                <a:ea typeface="Janda Manatee Solid"/>
                <a:cs typeface="Janda Manatee Solid"/>
                <a:sym typeface="Janda Manatee Solid"/>
              </a:rPr>
              <a:t>Away Meets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l="-111" r="-111"/>
            </a:stretch>
          </a:blipFill>
        </p:spPr>
        <p:txBody>
          <a:bodyPr/>
          <a:lstStyle/>
          <a:p>
            <a:endParaRPr lang="en-US"/>
          </a:p>
        </p:txBody>
      </p:sp>
      <p:grpSp>
        <p:nvGrpSpPr>
          <p:cNvPr id="3" name="Group 3"/>
          <p:cNvGrpSpPr/>
          <p:nvPr/>
        </p:nvGrpSpPr>
        <p:grpSpPr>
          <a:xfrm rot="-7359053">
            <a:off x="10068001" y="-3437619"/>
            <a:ext cx="10526738" cy="10736214"/>
            <a:chOff x="0" y="0"/>
            <a:chExt cx="6062980" cy="6183630"/>
          </a:xfrm>
        </p:grpSpPr>
        <p:sp>
          <p:nvSpPr>
            <p:cNvPr id="4" name="Freeform 4"/>
            <p:cNvSpPr/>
            <p:nvPr/>
          </p:nvSpPr>
          <p:spPr>
            <a:xfrm>
              <a:off x="155" y="123"/>
              <a:ext cx="6062976" cy="6183206"/>
            </a:xfrm>
            <a:custGeom>
              <a:avLst/>
              <a:gdLst/>
              <a:ahLst/>
              <a:cxnLst/>
              <a:rect l="l" t="t" r="r" b="b"/>
              <a:pathLst>
                <a:path w="6062976" h="6183206">
                  <a:moveTo>
                    <a:pt x="3345025" y="695837"/>
                  </a:moveTo>
                  <a:cubicBezTo>
                    <a:pt x="2897985" y="1356237"/>
                    <a:pt x="2951325" y="1918847"/>
                    <a:pt x="2447135" y="2218567"/>
                  </a:cubicBezTo>
                  <a:cubicBezTo>
                    <a:pt x="1431135" y="2824357"/>
                    <a:pt x="389735" y="2246507"/>
                    <a:pt x="69695" y="3285367"/>
                  </a:cubicBezTo>
                  <a:cubicBezTo>
                    <a:pt x="-257965" y="4349627"/>
                    <a:pt x="581505" y="5378327"/>
                    <a:pt x="2339185" y="6022217"/>
                  </a:cubicBezTo>
                  <a:cubicBezTo>
                    <a:pt x="4388965" y="6775327"/>
                    <a:pt x="6481925" y="4725547"/>
                    <a:pt x="5990435" y="3200277"/>
                  </a:cubicBezTo>
                  <a:cubicBezTo>
                    <a:pt x="5584035" y="1936627"/>
                    <a:pt x="6287615" y="1382907"/>
                    <a:pt x="5864705" y="695837"/>
                  </a:cubicBezTo>
                  <a:cubicBezTo>
                    <a:pt x="5171285" y="-428113"/>
                    <a:pt x="3823815" y="-12823"/>
                    <a:pt x="3345025" y="695837"/>
                  </a:cubicBezTo>
                  <a:close/>
                </a:path>
              </a:pathLst>
            </a:custGeom>
            <a:solidFill>
              <a:srgbClr val="428F27"/>
            </a:solidFill>
          </p:spPr>
          <p:txBody>
            <a:bodyPr/>
            <a:lstStyle/>
            <a:p>
              <a:endParaRPr lang="en-US"/>
            </a:p>
          </p:txBody>
        </p:sp>
      </p:grpSp>
      <p:sp>
        <p:nvSpPr>
          <p:cNvPr id="5" name="TextBox 5"/>
          <p:cNvSpPr txBox="1"/>
          <p:nvPr/>
        </p:nvSpPr>
        <p:spPr>
          <a:xfrm>
            <a:off x="463354" y="2168511"/>
            <a:ext cx="15623561" cy="7082058"/>
          </a:xfrm>
          <a:prstGeom prst="rect">
            <a:avLst/>
          </a:prstGeom>
        </p:spPr>
        <p:txBody>
          <a:bodyPr lIns="0" tIns="0" rIns="0" bIns="0" rtlCol="0" anchor="t">
            <a:spAutoFit/>
          </a:bodyPr>
          <a:lstStyle/>
          <a:p>
            <a:pPr algn="l">
              <a:lnSpc>
                <a:spcPts val="4381"/>
              </a:lnSpc>
            </a:pPr>
            <a:endParaRPr/>
          </a:p>
          <a:p>
            <a:pPr marL="741223" lvl="1" indent="-370612" algn="l">
              <a:lnSpc>
                <a:spcPts val="4806"/>
              </a:lnSpc>
              <a:buFont typeface="Arial"/>
              <a:buChar char="•"/>
            </a:pPr>
            <a:r>
              <a:rPr lang="en-US" sz="3433">
                <a:solidFill>
                  <a:srgbClr val="2DC658"/>
                </a:solidFill>
                <a:latin typeface="Janda Manatee Solid"/>
                <a:ea typeface="Janda Manatee Solid"/>
                <a:cs typeface="Janda Manatee Solid"/>
                <a:sym typeface="Janda Manatee Solid"/>
              </a:rPr>
              <a:t>Sportsmanship</a:t>
            </a:r>
            <a:r>
              <a:rPr lang="en-US" sz="3433">
                <a:solidFill>
                  <a:srgbClr val="FFFFFF"/>
                </a:solidFill>
                <a:latin typeface="Janda Manatee Solid"/>
                <a:ea typeface="Janda Manatee Solid"/>
                <a:cs typeface="Janda Manatee Solid"/>
                <a:sym typeface="Janda Manatee Solid"/>
              </a:rPr>
              <a:t>:  Windsor Forest Frogs have always prided themselves on their fierce competitive nature and great sportmanship.  We expect all of our coaches, athletes and parents to display the utmost respectful behavior while hosting and/or attending all swim meets as well as practices.  Unsportsmanship like behavior will not be tolerated by coach, swimmer or parent!</a:t>
            </a:r>
          </a:p>
          <a:p>
            <a:pPr algn="l">
              <a:lnSpc>
                <a:spcPts val="4806"/>
              </a:lnSpc>
            </a:pPr>
            <a:endParaRPr lang="en-US" sz="3433">
              <a:solidFill>
                <a:srgbClr val="FFFFFF"/>
              </a:solidFill>
              <a:latin typeface="Janda Manatee Solid"/>
              <a:ea typeface="Janda Manatee Solid"/>
              <a:cs typeface="Janda Manatee Solid"/>
              <a:sym typeface="Janda Manatee Solid"/>
            </a:endParaRPr>
          </a:p>
          <a:p>
            <a:pPr marL="696995" lvl="1" indent="-348497" algn="l">
              <a:lnSpc>
                <a:spcPts val="4519"/>
              </a:lnSpc>
              <a:buFont typeface="Arial"/>
              <a:buChar char="•"/>
            </a:pPr>
            <a:r>
              <a:rPr lang="en-US" sz="3228">
                <a:solidFill>
                  <a:srgbClr val="2DC658"/>
                </a:solidFill>
                <a:latin typeface="Janda Manatee Solid"/>
                <a:ea typeface="Janda Manatee Solid"/>
                <a:cs typeface="Janda Manatee Solid"/>
                <a:sym typeface="Janda Manatee Solid"/>
              </a:rPr>
              <a:t>Communication</a:t>
            </a:r>
            <a:r>
              <a:rPr lang="en-US" sz="3228">
                <a:solidFill>
                  <a:srgbClr val="FFFFFF"/>
                </a:solidFill>
                <a:latin typeface="Janda Manatee Solid"/>
                <a:ea typeface="Janda Manatee Solid"/>
                <a:cs typeface="Janda Manatee Solid"/>
                <a:sym typeface="Janda Manatee Solid"/>
              </a:rPr>
              <a:t>:  The coach will communicate through swimtopia.  If there is a change to practice due to inclement weather the coach will send out alert via swimtopia.  Other messages will be sent via email or left on the our swimtopia home page.</a:t>
            </a:r>
          </a:p>
        </p:txBody>
      </p:sp>
      <p:sp>
        <p:nvSpPr>
          <p:cNvPr id="6" name="Freeform 6"/>
          <p:cNvSpPr/>
          <p:nvPr/>
        </p:nvSpPr>
        <p:spPr>
          <a:xfrm>
            <a:off x="15528524" y="7778725"/>
            <a:ext cx="2495734" cy="2508275"/>
          </a:xfrm>
          <a:custGeom>
            <a:avLst/>
            <a:gdLst/>
            <a:ahLst/>
            <a:cxnLst/>
            <a:rect l="l" t="t" r="r" b="b"/>
            <a:pathLst>
              <a:path w="2495734" h="2508275">
                <a:moveTo>
                  <a:pt x="0" y="0"/>
                </a:moveTo>
                <a:lnTo>
                  <a:pt x="2495734" y="0"/>
                </a:lnTo>
                <a:lnTo>
                  <a:pt x="2495734" y="2508275"/>
                </a:lnTo>
                <a:lnTo>
                  <a:pt x="0" y="2508275"/>
                </a:lnTo>
                <a:lnTo>
                  <a:pt x="0" y="0"/>
                </a:lnTo>
                <a:close/>
              </a:path>
            </a:pathLst>
          </a:custGeom>
          <a:blipFill>
            <a:blip r:embed="rId3"/>
            <a:stretch>
              <a:fillRect/>
            </a:stretch>
          </a:blipFill>
        </p:spPr>
        <p:txBody>
          <a:bodyPr/>
          <a:lstStyle/>
          <a:p>
            <a:endParaRPr lang="en-US"/>
          </a:p>
        </p:txBody>
      </p:sp>
      <p:sp>
        <p:nvSpPr>
          <p:cNvPr id="7" name="TextBox 7"/>
          <p:cNvSpPr txBox="1"/>
          <p:nvPr/>
        </p:nvSpPr>
        <p:spPr>
          <a:xfrm>
            <a:off x="-369024" y="353951"/>
            <a:ext cx="18393282" cy="1984629"/>
          </a:xfrm>
          <a:prstGeom prst="rect">
            <a:avLst/>
          </a:prstGeom>
        </p:spPr>
        <p:txBody>
          <a:bodyPr lIns="0" tIns="0" rIns="0" bIns="0" rtlCol="0" anchor="t">
            <a:spAutoFit/>
          </a:bodyPr>
          <a:lstStyle/>
          <a:p>
            <a:pPr algn="ctr">
              <a:lnSpc>
                <a:spcPts val="7727"/>
              </a:lnSpc>
            </a:pPr>
            <a:r>
              <a:rPr lang="en-US" sz="6899">
                <a:solidFill>
                  <a:srgbClr val="2DC658"/>
                </a:solidFill>
                <a:latin typeface="Janda Manatee Solid"/>
                <a:ea typeface="Janda Manatee Solid"/>
                <a:cs typeface="Janda Manatee Solid"/>
                <a:sym typeface="Janda Manatee Solid"/>
              </a:rPr>
              <a:t>SUMMER LEAGUE EXPECTATIONS</a:t>
            </a:r>
          </a:p>
          <a:p>
            <a:pPr algn="ctr">
              <a:lnSpc>
                <a:spcPts val="7727"/>
              </a:lnSpc>
            </a:pPr>
            <a:endParaRPr lang="en-US" sz="6899">
              <a:solidFill>
                <a:srgbClr val="2DC658"/>
              </a:solidFill>
              <a:latin typeface="Janda Manatee Solid"/>
              <a:ea typeface="Janda Manatee Solid"/>
              <a:cs typeface="Janda Manatee Solid"/>
              <a:sym typeface="Janda Manatee Soli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l="-111" r="-111"/>
            </a:stretch>
          </a:blipFill>
        </p:spPr>
        <p:txBody>
          <a:bodyPr/>
          <a:lstStyle/>
          <a:p>
            <a:endParaRPr lang="en-US"/>
          </a:p>
        </p:txBody>
      </p:sp>
      <p:grpSp>
        <p:nvGrpSpPr>
          <p:cNvPr id="3" name="Group 3"/>
          <p:cNvGrpSpPr/>
          <p:nvPr/>
        </p:nvGrpSpPr>
        <p:grpSpPr>
          <a:xfrm>
            <a:off x="11624849" y="-1844881"/>
            <a:ext cx="9265259" cy="13144801"/>
            <a:chOff x="-36830" y="-113030"/>
            <a:chExt cx="3351530" cy="4754880"/>
          </a:xfrm>
        </p:grpSpPr>
        <p:sp>
          <p:nvSpPr>
            <p:cNvPr id="4" name="Freeform 4"/>
            <p:cNvSpPr/>
            <p:nvPr/>
          </p:nvSpPr>
          <p:spPr>
            <a:xfrm>
              <a:off x="36830" y="112966"/>
              <a:ext cx="3314700" cy="4510166"/>
            </a:xfrm>
            <a:custGeom>
              <a:avLst/>
              <a:gdLst/>
              <a:ahLst/>
              <a:cxnLst/>
              <a:rect l="l" t="t" r="r" b="b"/>
              <a:pathLst>
                <a:path w="3314700" h="4510166">
                  <a:moveTo>
                    <a:pt x="3314700" y="2489264"/>
                  </a:moveTo>
                  <a:cubicBezTo>
                    <a:pt x="3314700" y="2724214"/>
                    <a:pt x="3181350" y="2957894"/>
                    <a:pt x="2918460" y="3050604"/>
                  </a:cubicBezTo>
                  <a:cubicBezTo>
                    <a:pt x="2555240" y="3180144"/>
                    <a:pt x="2510790" y="3507804"/>
                    <a:pt x="2552700" y="3840544"/>
                  </a:cubicBezTo>
                  <a:cubicBezTo>
                    <a:pt x="2608580" y="4286314"/>
                    <a:pt x="2147570" y="4641914"/>
                    <a:pt x="1734820" y="4462844"/>
                  </a:cubicBezTo>
                  <a:cubicBezTo>
                    <a:pt x="1644650" y="4423474"/>
                    <a:pt x="1558290" y="4372674"/>
                    <a:pt x="1460500" y="4357434"/>
                  </a:cubicBezTo>
                  <a:cubicBezTo>
                    <a:pt x="1337310" y="4337114"/>
                    <a:pt x="1209040" y="4366324"/>
                    <a:pt x="1084580" y="4347274"/>
                  </a:cubicBezTo>
                  <a:cubicBezTo>
                    <a:pt x="650240" y="4278694"/>
                    <a:pt x="314960" y="4215194"/>
                    <a:pt x="118110" y="3778314"/>
                  </a:cubicBezTo>
                  <a:cubicBezTo>
                    <a:pt x="-36830" y="3435414"/>
                    <a:pt x="-22860" y="3011234"/>
                    <a:pt x="215900" y="2708974"/>
                  </a:cubicBezTo>
                  <a:cubicBezTo>
                    <a:pt x="347980" y="2545144"/>
                    <a:pt x="414020" y="2329244"/>
                    <a:pt x="414020" y="2108264"/>
                  </a:cubicBezTo>
                  <a:cubicBezTo>
                    <a:pt x="414020" y="1880934"/>
                    <a:pt x="345440" y="1647254"/>
                    <a:pt x="207010" y="1456754"/>
                  </a:cubicBezTo>
                  <a:cubicBezTo>
                    <a:pt x="63500" y="1256094"/>
                    <a:pt x="0" y="1028764"/>
                    <a:pt x="0" y="811594"/>
                  </a:cubicBezTo>
                  <a:cubicBezTo>
                    <a:pt x="0" y="575374"/>
                    <a:pt x="106680" y="287084"/>
                    <a:pt x="278130" y="118174"/>
                  </a:cubicBezTo>
                  <a:cubicBezTo>
                    <a:pt x="514350" y="-112966"/>
                    <a:pt x="848360" y="24194"/>
                    <a:pt x="1010920" y="278194"/>
                  </a:cubicBezTo>
                  <a:cubicBezTo>
                    <a:pt x="1131570" y="468694"/>
                    <a:pt x="1379220" y="596964"/>
                    <a:pt x="1605280" y="546164"/>
                  </a:cubicBezTo>
                  <a:cubicBezTo>
                    <a:pt x="1686560" y="528384"/>
                    <a:pt x="1762760" y="495364"/>
                    <a:pt x="1840230" y="467424"/>
                  </a:cubicBezTo>
                  <a:cubicBezTo>
                    <a:pt x="2143760" y="359474"/>
                    <a:pt x="2512060" y="497904"/>
                    <a:pt x="2631440" y="806514"/>
                  </a:cubicBezTo>
                  <a:cubicBezTo>
                    <a:pt x="2702560" y="990664"/>
                    <a:pt x="2627630" y="1118934"/>
                    <a:pt x="2607310" y="1299274"/>
                  </a:cubicBezTo>
                  <a:cubicBezTo>
                    <a:pt x="2576830" y="1565974"/>
                    <a:pt x="2707640" y="1835214"/>
                    <a:pt x="2957830" y="1944434"/>
                  </a:cubicBezTo>
                  <a:cubicBezTo>
                    <a:pt x="3196590" y="2048574"/>
                    <a:pt x="3314700" y="2269554"/>
                    <a:pt x="3314700" y="2489264"/>
                  </a:cubicBezTo>
                  <a:close/>
                </a:path>
              </a:pathLst>
            </a:custGeom>
            <a:blipFill>
              <a:blip r:embed="rId3"/>
              <a:stretch>
                <a:fillRect l="-51921" r="-51921"/>
              </a:stretch>
            </a:blipFill>
          </p:spPr>
          <p:txBody>
            <a:bodyPr/>
            <a:lstStyle/>
            <a:p>
              <a:endParaRPr lang="en-US"/>
            </a:p>
          </p:txBody>
        </p:sp>
      </p:grpSp>
      <p:sp>
        <p:nvSpPr>
          <p:cNvPr id="5" name="Freeform 5"/>
          <p:cNvSpPr/>
          <p:nvPr/>
        </p:nvSpPr>
        <p:spPr>
          <a:xfrm rot="5400000">
            <a:off x="-2697813" y="8041633"/>
            <a:ext cx="4379236" cy="4012475"/>
          </a:xfrm>
          <a:custGeom>
            <a:avLst/>
            <a:gdLst/>
            <a:ahLst/>
            <a:cxnLst/>
            <a:rect l="l" t="t" r="r" b="b"/>
            <a:pathLst>
              <a:path w="4379236" h="4012475">
                <a:moveTo>
                  <a:pt x="0" y="0"/>
                </a:moveTo>
                <a:lnTo>
                  <a:pt x="4379236" y="0"/>
                </a:lnTo>
                <a:lnTo>
                  <a:pt x="4379236" y="4012475"/>
                </a:lnTo>
                <a:lnTo>
                  <a:pt x="0" y="40124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6"/>
          <p:cNvSpPr txBox="1"/>
          <p:nvPr/>
        </p:nvSpPr>
        <p:spPr>
          <a:xfrm>
            <a:off x="0" y="267335"/>
            <a:ext cx="18288000" cy="1925447"/>
          </a:xfrm>
          <a:prstGeom prst="rect">
            <a:avLst/>
          </a:prstGeom>
        </p:spPr>
        <p:txBody>
          <a:bodyPr lIns="0" tIns="0" rIns="0" bIns="0" rtlCol="0" anchor="t">
            <a:spAutoFit/>
          </a:bodyPr>
          <a:lstStyle/>
          <a:p>
            <a:pPr algn="ctr">
              <a:lnSpc>
                <a:spcPts val="7503"/>
              </a:lnSpc>
            </a:pPr>
            <a:r>
              <a:rPr lang="en-US" sz="6699">
                <a:solidFill>
                  <a:srgbClr val="2DC658"/>
                </a:solidFill>
                <a:latin typeface="Janda Manatee Solid"/>
                <a:ea typeface="Janda Manatee Solid"/>
                <a:cs typeface="Janda Manatee Solid"/>
                <a:sym typeface="Janda Manatee Solid"/>
              </a:rPr>
              <a:t>WINDSOR FOREST VOLUNTEER</a:t>
            </a:r>
          </a:p>
          <a:p>
            <a:pPr algn="ctr">
              <a:lnSpc>
                <a:spcPts val="7503"/>
              </a:lnSpc>
            </a:pPr>
            <a:r>
              <a:rPr lang="en-US" sz="6699">
                <a:solidFill>
                  <a:srgbClr val="2DC658"/>
                </a:solidFill>
                <a:latin typeface="Janda Manatee Solid"/>
                <a:ea typeface="Janda Manatee Solid"/>
                <a:cs typeface="Janda Manatee Solid"/>
                <a:sym typeface="Janda Manatee Solid"/>
              </a:rPr>
              <a:t>RESPONSIBILITIES</a:t>
            </a:r>
          </a:p>
        </p:txBody>
      </p:sp>
      <p:sp>
        <p:nvSpPr>
          <p:cNvPr id="7" name="TextBox 7"/>
          <p:cNvSpPr txBox="1"/>
          <p:nvPr/>
        </p:nvSpPr>
        <p:spPr>
          <a:xfrm>
            <a:off x="0" y="2533453"/>
            <a:ext cx="17881955" cy="8555472"/>
          </a:xfrm>
          <a:prstGeom prst="rect">
            <a:avLst/>
          </a:prstGeom>
        </p:spPr>
        <p:txBody>
          <a:bodyPr lIns="0" tIns="0" rIns="0" bIns="0" rtlCol="0" anchor="t">
            <a:spAutoFit/>
          </a:bodyPr>
          <a:lstStyle/>
          <a:p>
            <a:pPr marL="842703" lvl="1" indent="-421352" algn="l">
              <a:lnSpc>
                <a:spcPts val="5464"/>
              </a:lnSpc>
              <a:buFont typeface="Arial"/>
              <a:buChar char="•"/>
            </a:pPr>
            <a:r>
              <a:rPr lang="en-US" sz="3903">
                <a:solidFill>
                  <a:srgbClr val="FFFFFF"/>
                </a:solidFill>
                <a:latin typeface="Janda Manatee Solid"/>
                <a:ea typeface="Janda Manatee Solid"/>
                <a:cs typeface="Janda Manatee Solid"/>
                <a:sym typeface="Janda Manatee Solid"/>
              </a:rPr>
              <a:t>Volunteering is a must for our program to exist. We need all hands on deck to make sure our frogs have the best Summer!</a:t>
            </a:r>
          </a:p>
          <a:p>
            <a:pPr marL="859882" lvl="1" indent="-429941" algn="l">
              <a:lnSpc>
                <a:spcPts val="5575"/>
              </a:lnSpc>
              <a:buFont typeface="Arial"/>
              <a:buChar char="•"/>
            </a:pPr>
            <a:r>
              <a:rPr lang="en-US" sz="3982">
                <a:solidFill>
                  <a:srgbClr val="FFFFFF"/>
                </a:solidFill>
                <a:latin typeface="Janda Manatee Solid"/>
                <a:ea typeface="Janda Manatee Solid"/>
                <a:cs typeface="Janda Manatee Solid"/>
                <a:sym typeface="Janda Manatee Solid"/>
              </a:rPr>
              <a:t>Please plan on having at least one parent volunteer for 1st or 2nd session of each home meet. </a:t>
            </a:r>
          </a:p>
          <a:p>
            <a:pPr marL="859882" lvl="1" indent="-429941" algn="l">
              <a:lnSpc>
                <a:spcPts val="5575"/>
              </a:lnSpc>
              <a:buFont typeface="Arial"/>
              <a:buChar char="•"/>
            </a:pPr>
            <a:r>
              <a:rPr lang="en-US" sz="3982">
                <a:solidFill>
                  <a:srgbClr val="FFFFFF"/>
                </a:solidFill>
                <a:latin typeface="Janda Manatee Solid"/>
                <a:ea typeface="Janda Manatee Solid"/>
                <a:cs typeface="Janda Manatee Solid"/>
                <a:sym typeface="Janda Manatee Solid"/>
              </a:rPr>
              <a:t>Away meets require less volunteers but if your child is swimming plan on volunteering.</a:t>
            </a:r>
          </a:p>
          <a:p>
            <a:pPr marL="859882" lvl="1" indent="-429941" algn="l">
              <a:lnSpc>
                <a:spcPts val="5575"/>
              </a:lnSpc>
              <a:buFont typeface="Arial"/>
              <a:buChar char="•"/>
            </a:pPr>
            <a:r>
              <a:rPr lang="en-US" sz="3982">
                <a:solidFill>
                  <a:srgbClr val="FFFFFF"/>
                </a:solidFill>
                <a:latin typeface="Janda Manatee Solid"/>
                <a:ea typeface="Janda Manatee Solid"/>
                <a:cs typeface="Janda Manatee Solid"/>
                <a:sym typeface="Janda Manatee Solid"/>
              </a:rPr>
              <a:t>Families must sign up for at least one set-up or one clean-up per home meet per season.</a:t>
            </a:r>
          </a:p>
          <a:p>
            <a:pPr marL="859882" lvl="1" indent="-429941" algn="l">
              <a:lnSpc>
                <a:spcPts val="5575"/>
              </a:lnSpc>
              <a:buFont typeface="Arial"/>
              <a:buChar char="•"/>
            </a:pPr>
            <a:r>
              <a:rPr lang="en-US" sz="3982">
                <a:solidFill>
                  <a:srgbClr val="FFFFFF"/>
                </a:solidFill>
                <a:latin typeface="Janda Manatee Solid"/>
                <a:ea typeface="Janda Manatee Solid"/>
                <a:cs typeface="Janda Manatee Solid"/>
                <a:sym typeface="Janda Manatee Solid"/>
              </a:rPr>
              <a:t>All Job Descriptions are in Handbook </a:t>
            </a:r>
          </a:p>
          <a:p>
            <a:pPr marL="859882" lvl="1" indent="-429941" algn="l">
              <a:lnSpc>
                <a:spcPts val="5575"/>
              </a:lnSpc>
              <a:buFont typeface="Arial"/>
              <a:buChar char="•"/>
            </a:pPr>
            <a:r>
              <a:rPr lang="en-US" sz="3982">
                <a:solidFill>
                  <a:srgbClr val="FFFFFF"/>
                </a:solidFill>
                <a:latin typeface="Janda Manatee Solid"/>
                <a:ea typeface="Janda Manatee Solid"/>
                <a:cs typeface="Janda Manatee Solid"/>
                <a:sym typeface="Janda Manatee Solid"/>
              </a:rPr>
              <a:t>Job Sign-Up here tonight or through Swimtopia or sign-up genius open now! </a:t>
            </a:r>
          </a:p>
          <a:p>
            <a:pPr algn="l">
              <a:lnSpc>
                <a:spcPts val="6912"/>
              </a:lnSpc>
            </a:pPr>
            <a:endParaRPr lang="en-US" sz="3982">
              <a:solidFill>
                <a:srgbClr val="FFFFFF"/>
              </a:solidFill>
              <a:latin typeface="Janda Manatee Solid"/>
              <a:ea typeface="Janda Manatee Solid"/>
              <a:cs typeface="Janda Manatee Solid"/>
              <a:sym typeface="Janda Manatee Solid"/>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1366</Words>
  <Application>Microsoft Macintosh PowerPoint</Application>
  <PresentationFormat>Custom</PresentationFormat>
  <Paragraphs>153</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Janda Manatee Solid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Swimming</dc:title>
  <cp:lastModifiedBy>Gorelick, Amanda</cp:lastModifiedBy>
  <cp:revision>1</cp:revision>
  <dcterms:created xsi:type="dcterms:W3CDTF">2006-08-16T00:00:00Z</dcterms:created>
  <dcterms:modified xsi:type="dcterms:W3CDTF">2026-05-03T17:58:46Z</dcterms:modified>
  <dc:identifier>DAGmgOkTJMc</dc:identifier>
</cp:coreProperties>
</file>