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13716000" cx="24384000"/>
  <p:notesSz cx="6858000" cy="9144000"/>
  <p:embeddedFontLst>
    <p:embeddedFont>
      <p:font typeface="Helvetica Neue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ikJns6Aq7EZxn9zbTZnuZmZ2f7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regular.fntdata"/><Relationship Id="rId11" Type="http://schemas.openxmlformats.org/officeDocument/2006/relationships/slide" Target="slides/slide7.xml"/><Relationship Id="rId22" Type="http://schemas.openxmlformats.org/officeDocument/2006/relationships/font" Target="fonts/HelveticaNeue-italic.fntdata"/><Relationship Id="rId10" Type="http://schemas.openxmlformats.org/officeDocument/2006/relationships/slide" Target="slides/slide6.xml"/><Relationship Id="rId21" Type="http://schemas.openxmlformats.org/officeDocument/2006/relationships/font" Target="fonts/HelveticaNeue-bold.fntdata"/><Relationship Id="rId13" Type="http://schemas.openxmlformats.org/officeDocument/2006/relationships/slide" Target="slides/slide9.xml"/><Relationship Id="rId24" Type="http://customschemas.google.com/relationships/presentationmetadata" Target="metadata"/><Relationship Id="rId12" Type="http://schemas.openxmlformats.org/officeDocument/2006/relationships/slide" Target="slides/slide8.xml"/><Relationship Id="rId23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778fd3303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778fd3303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e6cc7cc1f0f2f49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e6cc7cc1f0f2f49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7734b8aa1f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7734b8aa1f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e6cc7cc1f0f2f49_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e6cc7cc1f0f2f49_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734b8aa1f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734b8aa1f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777dca5c77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777dca5c77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734b8aa1f_0_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7734b8aa1f_0_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6e6cc7cc1f0f2f49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6e6cc7cc1f0f2f49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734b8aa1f_0_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7734b8aa1f_0_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734b8aa1f_0_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7734b8aa1f_0_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7734b8aa1f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7734b8aa1f_0_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734b8aa1f_0_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7734b8aa1f_0_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00346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/>
          <p:nvPr>
            <p:ph idx="1" type="body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Helvetica Neue"/>
              <a:buNone/>
              <a:defRPr b="1" sz="3600">
                <a:solidFill>
                  <a:srgbClr val="FFFFFF"/>
                </a:solidFill>
              </a:defRPr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1" name="Google Shape;11;p38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12" name="Google Shape;12;p38"/>
          <p:cNvSpPr txBox="1"/>
          <p:nvPr>
            <p:ph idx="2" type="body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b="1" sz="5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b="1" sz="5500">
                <a:solidFill>
                  <a:schemeClr val="accen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b="1" sz="5500">
                <a:solidFill>
                  <a:schemeClr val="accen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b="1" sz="55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500"/>
              <a:buFont typeface="Helvetica Neue"/>
              <a:buNone/>
              <a:defRPr b="1" sz="5500">
                <a:solidFill>
                  <a:schemeClr val="accent1"/>
                </a:solidFill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3" name="Google Shape;13;p3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7"/>
          <p:cNvSpPr txBox="1"/>
          <p:nvPr>
            <p:ph type="title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54" name="Google Shape;54;p47"/>
          <p:cNvSpPr txBox="1"/>
          <p:nvPr>
            <p:ph idx="1" type="body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5" name="Google Shape;55;p47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6" name="Google Shape;56;p4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">
  <p:cSld name="Statem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8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1600"/>
              <a:buFont typeface="Helvetica Neue"/>
              <a:buNone/>
              <a:defRPr sz="116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9" name="Google Shape;59;p4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Fact">
  <p:cSld name="Big Fa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9"/>
          <p:cNvSpPr txBox="1"/>
          <p:nvPr>
            <p:ph idx="1" type="body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b="1" sz="25000">
                <a:solidFill>
                  <a:srgbClr val="004C7F"/>
                </a:solidFill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b="1" sz="25000">
                <a:solidFill>
                  <a:srgbClr val="004C7F"/>
                </a:solidFill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b="1" sz="25000">
                <a:solidFill>
                  <a:srgbClr val="004C7F"/>
                </a:solidFill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b="1" sz="25000">
                <a:solidFill>
                  <a:srgbClr val="004C7F"/>
                </a:solidFill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25000"/>
              <a:buFont typeface="Helvetica Neue"/>
              <a:buNone/>
              <a:defRPr b="1" sz="25000">
                <a:solidFill>
                  <a:srgbClr val="004C7F"/>
                </a:solidFill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2" name="Google Shape;62;p49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3" name="Google Shape;63;p49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0"/>
          <p:cNvSpPr txBox="1"/>
          <p:nvPr>
            <p:ph idx="1" type="body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6" name="Google Shape;66;p50"/>
          <p:cNvSpPr txBox="1"/>
          <p:nvPr>
            <p:ph idx="2" type="body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sz="8500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7" name="Google Shape;67;p50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1"/>
          <p:cNvSpPr/>
          <p:nvPr>
            <p:ph idx="2" type="pic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51"/>
          <p:cNvSpPr/>
          <p:nvPr>
            <p:ph idx="3" type="pic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51"/>
          <p:cNvSpPr/>
          <p:nvPr>
            <p:ph idx="4" type="pic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5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2"/>
          <p:cNvSpPr/>
          <p:nvPr>
            <p:ph idx="2" type="pic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5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 type="tx">
  <p:cSld name="TITLE_AND_BODY">
    <p:bg>
      <p:bgPr>
        <a:solidFill>
          <a:srgbClr val="003462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9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b="0" sz="11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16" name="Google Shape;16;p39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" type="body"/>
          </p:nvPr>
        </p:nvSpPr>
        <p:spPr>
          <a:xfrm>
            <a:off x="2588298" y="1371603"/>
            <a:ext cx="20579359" cy="8381998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1pPr>
            <a:lvl2pPr indent="-603504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2pPr>
            <a:lvl3pPr indent="-603504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3pPr>
            <a:lvl4pPr indent="-603504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4pPr>
            <a:lvl5pPr indent="-603504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5pPr>
            <a:lvl6pPr indent="-603504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6pPr>
            <a:lvl7pPr indent="-603504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7pPr>
            <a:lvl8pPr indent="-603504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8pPr>
            <a:lvl9pPr indent="-603503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" name="Google Shape;21;p40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  <a:defRPr b="0" i="0" sz="2400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2" name="Google Shape;22;p40"/>
          <p:cNvSpPr txBox="1"/>
          <p:nvPr>
            <p:ph idx="12" type="sldNum"/>
          </p:nvPr>
        </p:nvSpPr>
        <p:spPr>
          <a:xfrm>
            <a:off x="12011024" y="13076008"/>
            <a:ext cx="349455" cy="37959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">
  <p:cSld name="Title &amp; Phot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1"/>
          <p:cNvSpPr/>
          <p:nvPr>
            <p:ph idx="2" type="pic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1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0"/>
              <a:buFont typeface="Helvetica Neue"/>
              <a:buNone/>
              <a:defRPr sz="116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41"/>
          <p:cNvSpPr txBox="1"/>
          <p:nvPr>
            <p:ph idx="1" type="body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7" name="Google Shape;27;p41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b="1" sz="5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b="1" sz="5500"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b="1" sz="5500"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b="1" sz="5500"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Helvetica Neue"/>
              <a:buNone/>
              <a:defRPr b="1" sz="5500">
                <a:solidFill>
                  <a:srgbClr val="FFFFFF"/>
                </a:solidFill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28" name="Google Shape;28;p41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 Alt">
  <p:cSld name="Title &amp; Photo Al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2"/>
          <p:cNvSpPr/>
          <p:nvPr>
            <p:ph idx="2" type="pic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42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42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3" name="Google Shape;33;p42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43"/>
          <p:cNvSpPr txBox="1"/>
          <p:nvPr>
            <p:ph idx="1" type="body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7" name="Google Shape;37;p4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38" name="Google Shape;38;p4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4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1" name="Google Shape;41;p4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5"/>
          <p:cNvSpPr txBox="1"/>
          <p:nvPr>
            <p:ph idx="1" type="body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4" name="Google Shape;44;p45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45" name="Google Shape;45;p45"/>
          <p:cNvSpPr/>
          <p:nvPr>
            <p:ph idx="3" type="pic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45"/>
          <p:cNvSpPr txBox="1"/>
          <p:nvPr>
            <p:ph type="title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47" name="Google Shape;47;p4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6"/>
          <p:cNvSpPr txBox="1"/>
          <p:nvPr>
            <p:ph type="title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1800"/>
              <a:buNone/>
              <a:defRPr/>
            </a:lvl9pPr>
          </a:lstStyle>
          <a:p/>
        </p:txBody>
      </p:sp>
      <p:sp>
        <p:nvSpPr>
          <p:cNvPr id="50" name="Google Shape;50;p46"/>
          <p:cNvSpPr txBox="1"/>
          <p:nvPr>
            <p:ph idx="1" type="body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1" name="Google Shape;51;p4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7"/>
          <p:cNvSpPr txBox="1"/>
          <p:nvPr>
            <p:ph type="title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4C7F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4C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37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3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baileymanifold1@gmail.com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33FF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>
            <p:ph idx="4294967295" type="ctrTitle"/>
          </p:nvPr>
        </p:nvSpPr>
        <p:spPr>
          <a:xfrm>
            <a:off x="871098" y="6167016"/>
            <a:ext cx="106665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None/>
            </a:pPr>
            <a:r>
              <a:rPr b="1" i="0" lang="en-US" sz="135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CAK </a:t>
            </a:r>
            <a:r>
              <a:rPr lang="en-US" sz="13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Swim</a:t>
            </a:r>
            <a:endParaRPr sz="135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None/>
            </a:pPr>
            <a:br>
              <a:rPr b="1" i="0" lang="en-US" sz="135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3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Information Meeting 2024-2025</a:t>
            </a:r>
            <a:br>
              <a:rPr b="1" i="0" lang="en-US" sz="60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b="1" i="0" sz="60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13484093" y="989727"/>
            <a:ext cx="3712555" cy="11736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THE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BEST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IS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YET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TO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0"/>
              <a:buFont typeface="Impact"/>
              <a:buNone/>
            </a:pPr>
            <a:r>
              <a:rPr b="1" i="0" lang="en-US" sz="126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COME</a:t>
            </a:r>
            <a:endParaRPr/>
          </a:p>
        </p:txBody>
      </p:sp>
      <p:cxnSp>
        <p:nvCxnSpPr>
          <p:cNvPr id="82" name="Google Shape;82;p1"/>
          <p:cNvCxnSpPr/>
          <p:nvPr/>
        </p:nvCxnSpPr>
        <p:spPr>
          <a:xfrm flipH="1" rot="10800000">
            <a:off x="12510904" y="1208113"/>
            <a:ext cx="1" cy="11299775"/>
          </a:xfrm>
          <a:prstGeom prst="straightConnector1">
            <a:avLst/>
          </a:prstGeom>
          <a:noFill/>
          <a:ln cap="flat" cmpd="sng" w="152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778fd33039_0_0"/>
          <p:cNvSpPr txBox="1"/>
          <p:nvPr>
            <p:ph type="title"/>
          </p:nvPr>
        </p:nvSpPr>
        <p:spPr>
          <a:xfrm>
            <a:off x="1036275" y="1883125"/>
            <a:ext cx="21971100" cy="92550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800"/>
              <a:t>RAISE YOUR HAND IF YOU ARE AN </a:t>
            </a:r>
            <a:r>
              <a:rPr b="1" lang="en-US" sz="12800"/>
              <a:t>OFFICIAL</a:t>
            </a:r>
            <a:r>
              <a:rPr b="1" lang="en-US"/>
              <a:t>.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e6cc7cc1f0f2f49_5"/>
          <p:cNvSpPr txBox="1"/>
          <p:nvPr>
            <p:ph type="title"/>
          </p:nvPr>
        </p:nvSpPr>
        <p:spPr>
          <a:xfrm>
            <a:off x="1064125" y="533125"/>
            <a:ext cx="21971100" cy="14331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Meets</a:t>
            </a:r>
            <a:endParaRPr/>
          </a:p>
        </p:txBody>
      </p:sp>
      <p:sp>
        <p:nvSpPr>
          <p:cNvPr id="140" name="Google Shape;140;g6e6cc7cc1f0f2f49_5"/>
          <p:cNvSpPr txBox="1"/>
          <p:nvPr>
            <p:ph idx="2" type="body"/>
          </p:nvPr>
        </p:nvSpPr>
        <p:spPr>
          <a:xfrm>
            <a:off x="515725" y="2097600"/>
            <a:ext cx="23067900" cy="116184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 lnSpcReduction="20000"/>
          </a:bodyPr>
          <a:lstStyle/>
          <a:p>
            <a:pPr indent="-419989" lvl="0" marL="457200" rtl="0" algn="l">
              <a:spcBef>
                <a:spcPts val="4500"/>
              </a:spcBef>
              <a:spcAft>
                <a:spcPts val="0"/>
              </a:spcAft>
              <a:buSzPts val="3014"/>
              <a:buChar char="•"/>
            </a:pPr>
            <a:r>
              <a:rPr b="1" lang="en-US" sz="5600"/>
              <a:t>Webb 11/3</a:t>
            </a:r>
            <a:endParaRPr b="1"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SAC</a:t>
            </a:r>
            <a:endParaRPr sz="5600"/>
          </a:p>
          <a:p>
            <a:pPr indent="-419989" lvl="0" marL="457200" rtl="0" algn="l">
              <a:spcBef>
                <a:spcPts val="0"/>
              </a:spcBef>
              <a:spcAft>
                <a:spcPts val="0"/>
              </a:spcAft>
              <a:buSzPts val="3014"/>
              <a:buChar char="•"/>
            </a:pPr>
            <a:r>
              <a:rPr b="1" lang="en-US" sz="5600"/>
              <a:t>Bearden &amp; CCS October 11/24</a:t>
            </a:r>
            <a:endParaRPr b="1"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Allan Jones Aquatic Center</a:t>
            </a:r>
            <a:endParaRPr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12/1 Grace Christian Academy &amp; </a:t>
            </a:r>
            <a:r>
              <a:rPr b="1" lang="en-US" sz="5600"/>
              <a:t>Alcoa</a:t>
            </a:r>
            <a:r>
              <a:rPr b="1" lang="en-US" sz="5600"/>
              <a:t> High</a:t>
            </a:r>
            <a:endParaRPr b="1" sz="5600"/>
          </a:p>
          <a:p>
            <a:pPr indent="-584200" lvl="2" marL="13716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SAC</a:t>
            </a:r>
            <a:endParaRPr sz="5600"/>
          </a:p>
          <a:p>
            <a:pPr indent="-419989" lvl="0" marL="457200" rtl="0" algn="l">
              <a:spcBef>
                <a:spcPts val="0"/>
              </a:spcBef>
              <a:spcAft>
                <a:spcPts val="0"/>
              </a:spcAft>
              <a:buSzPts val="3014"/>
              <a:buChar char="•"/>
            </a:pPr>
            <a:r>
              <a:rPr b="1" lang="en-US" sz="5600"/>
              <a:t>Ray Bussard Invitational December 21st?</a:t>
            </a:r>
            <a:endParaRPr b="1"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Allan Jones Aquatic Center</a:t>
            </a:r>
            <a:endParaRPr sz="5600"/>
          </a:p>
          <a:p>
            <a:pPr indent="-419989" lvl="0" marL="457200" rtl="0" algn="l">
              <a:spcBef>
                <a:spcPts val="0"/>
              </a:spcBef>
              <a:spcAft>
                <a:spcPts val="0"/>
              </a:spcAft>
              <a:buSzPts val="3014"/>
              <a:buChar char="•"/>
            </a:pPr>
            <a:r>
              <a:rPr b="1" lang="en-US" sz="5600"/>
              <a:t>KISL &amp; KMSSL Championship Meet January 24-26</a:t>
            </a:r>
            <a:endParaRPr b="1"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Allan Jones Aquatic Center</a:t>
            </a:r>
            <a:endParaRPr sz="5600"/>
          </a:p>
          <a:p>
            <a:pPr indent="-584200" lvl="0" marL="4572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Last Chance Meet 1/27</a:t>
            </a:r>
            <a:endParaRPr b="1" sz="5600"/>
          </a:p>
          <a:p>
            <a:pPr indent="-584200" lvl="1" marL="9144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lang="en-US" sz="5600"/>
              <a:t>Allan Jones Aquatic Center</a:t>
            </a:r>
            <a:endParaRPr sz="5600"/>
          </a:p>
          <a:p>
            <a:pPr indent="-419989" lvl="0" marL="457200" rtl="0" algn="l">
              <a:spcBef>
                <a:spcPts val="0"/>
              </a:spcBef>
              <a:spcAft>
                <a:spcPts val="0"/>
              </a:spcAft>
              <a:buSzPts val="3014"/>
              <a:buChar char="•"/>
            </a:pPr>
            <a:r>
              <a:rPr b="1" lang="en-US" sz="5600"/>
              <a:t>TISCA State Meet 2025, </a:t>
            </a:r>
            <a:r>
              <a:rPr b="1" lang="en-US" sz="5600"/>
              <a:t>February 7-8, 2025</a:t>
            </a:r>
            <a:endParaRPr b="1" sz="5600"/>
          </a:p>
          <a:p>
            <a:pPr indent="-419989" lvl="1" marL="914400" rtl="0" algn="l">
              <a:spcBef>
                <a:spcPts val="0"/>
              </a:spcBef>
              <a:spcAft>
                <a:spcPts val="0"/>
              </a:spcAft>
              <a:buSzPts val="3014"/>
              <a:buChar char="•"/>
            </a:pPr>
            <a:r>
              <a:rPr lang="en-US" sz="5600"/>
              <a:t>Allan Jones Aquatic Center</a:t>
            </a:r>
            <a:endParaRPr sz="5600"/>
          </a:p>
          <a:p>
            <a:pPr indent="-584200" lvl="0" marL="4572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4-5 meets beginning in November- end of January </a:t>
            </a:r>
            <a:endParaRPr b="1" sz="5600"/>
          </a:p>
          <a:p>
            <a:pPr indent="-584200" lvl="0" marL="4572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Meet dates, times and locations will be finalized September 22nd on SwimTopia</a:t>
            </a:r>
            <a:endParaRPr b="1" sz="5600"/>
          </a:p>
          <a:p>
            <a:pPr indent="-584200" lvl="0" marL="4572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Two meets are required to go to state.</a:t>
            </a:r>
            <a:endParaRPr b="1" sz="5600"/>
          </a:p>
          <a:p>
            <a:pPr indent="-584200" lvl="0" marL="457200" rtl="0" algn="l">
              <a:spcBef>
                <a:spcPts val="0"/>
              </a:spcBef>
              <a:spcAft>
                <a:spcPts val="0"/>
              </a:spcAft>
              <a:buSzPts val="5600"/>
              <a:buChar char="•"/>
            </a:pPr>
            <a:r>
              <a:rPr b="1" lang="en-US" sz="5600"/>
              <a:t>One parent must volunteer at LEAST TWO meets!</a:t>
            </a:r>
            <a:endParaRPr sz="5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27734b8aa1f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425" y="0"/>
            <a:ext cx="21170356" cy="1371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g6e6cc7cc1f0f2f49_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8454" l="0" r="2874" t="2545"/>
          <a:stretch/>
        </p:blipFill>
        <p:spPr>
          <a:xfrm>
            <a:off x="1625600" y="400175"/>
            <a:ext cx="20550051" cy="12915677"/>
          </a:xfrm>
          <a:prstGeom prst="rect">
            <a:avLst/>
          </a:prstGeom>
        </p:spPr>
      </p:pic>
      <p:sp>
        <p:nvSpPr>
          <p:cNvPr id="151" name="Google Shape;151;g6e6cc7cc1f0f2f49_11"/>
          <p:cNvSpPr txBox="1"/>
          <p:nvPr>
            <p:ph idx="1" type="body"/>
          </p:nvPr>
        </p:nvSpPr>
        <p:spPr>
          <a:xfrm>
            <a:off x="1207690" y="1106137"/>
            <a:ext cx="21968700" cy="6369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Suits </a:t>
            </a:r>
            <a:r>
              <a:rPr lang="en-US"/>
              <a:t>and Gear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7734b8aa1f_0_0"/>
          <p:cNvSpPr txBox="1"/>
          <p:nvPr>
            <p:ph type="title"/>
          </p:nvPr>
        </p:nvSpPr>
        <p:spPr>
          <a:xfrm>
            <a:off x="1206500" y="952500"/>
            <a:ext cx="21971100" cy="14352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Gear</a:t>
            </a:r>
            <a:endParaRPr/>
          </a:p>
        </p:txBody>
      </p:sp>
      <p:sp>
        <p:nvSpPr>
          <p:cNvPr id="157" name="Google Shape;157;g27734b8aa1f_0_0"/>
          <p:cNvSpPr txBox="1"/>
          <p:nvPr>
            <p:ph idx="2" type="body"/>
          </p:nvPr>
        </p:nvSpPr>
        <p:spPr>
          <a:xfrm>
            <a:off x="1206446" y="2387695"/>
            <a:ext cx="21971100" cy="107928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Nike SS Dri Fit (Men’s sizes)- $18.50 (Required for every member)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Nike Crew Neck Sweatshirt - $39.25 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Fleece ¼ Zip: $29.99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Nike Joggers (Mens sizes) -$39.75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Team Caps: One included in $50 team fee, any other $10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If you need or want a CAK gear bag, they will be passed out at the first practice and must be returned at the end of the season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All gear and team fees will be billed through your school account and orders will go through the Google form. 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-546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5000"/>
              <a:buChar char="●"/>
            </a:pPr>
            <a:r>
              <a:rPr b="1" lang="en-US" sz="5000">
                <a:solidFill>
                  <a:srgbClr val="222222"/>
                </a:solidFill>
                <a:highlight>
                  <a:srgbClr val="FFFFFF"/>
                </a:highlight>
              </a:rPr>
              <a:t>Gear orders are due Oct. 20thh</a:t>
            </a:r>
            <a:endParaRPr b="1" sz="5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777dca5c77_0_0"/>
          <p:cNvSpPr txBox="1"/>
          <p:nvPr>
            <p:ph type="title"/>
          </p:nvPr>
        </p:nvSpPr>
        <p:spPr>
          <a:xfrm>
            <a:off x="1206500" y="952500"/>
            <a:ext cx="21971100" cy="14352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Parent Involvement</a:t>
            </a:r>
            <a:endParaRPr/>
          </a:p>
        </p:txBody>
      </p:sp>
      <p:sp>
        <p:nvSpPr>
          <p:cNvPr id="163" name="Google Shape;163;g2777dca5c77_0_0"/>
          <p:cNvSpPr txBox="1"/>
          <p:nvPr>
            <p:ph idx="2" type="body"/>
          </p:nvPr>
        </p:nvSpPr>
        <p:spPr>
          <a:xfrm>
            <a:off x="1206450" y="2730004"/>
            <a:ext cx="21971100" cy="82560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-577850" lvl="0" marL="457200" rtl="0" algn="l">
              <a:spcBef>
                <a:spcPts val="1800"/>
              </a:spcBef>
              <a:spcAft>
                <a:spcPts val="0"/>
              </a:spcAft>
              <a:buSzPts val="5500"/>
              <a:buChar char="●"/>
            </a:pPr>
            <a:r>
              <a:rPr lang="en-US"/>
              <a:t>Volunteers to host:</a:t>
            </a:r>
            <a:endParaRPr/>
          </a:p>
          <a:p>
            <a:pPr indent="-577850" lvl="1" marL="914400" rtl="0" algn="l">
              <a:spcBef>
                <a:spcPts val="0"/>
              </a:spcBef>
              <a:spcAft>
                <a:spcPts val="0"/>
              </a:spcAft>
              <a:buSzPts val="5500"/>
              <a:buChar char="○"/>
            </a:pPr>
            <a:r>
              <a:rPr lang="en-US"/>
              <a:t>Christmas Party</a:t>
            </a:r>
            <a:endParaRPr/>
          </a:p>
          <a:p>
            <a:pPr indent="-577850" lvl="1" marL="914400" rtl="0" algn="l">
              <a:spcBef>
                <a:spcPts val="0"/>
              </a:spcBef>
              <a:spcAft>
                <a:spcPts val="0"/>
              </a:spcAft>
              <a:buSzPts val="5500"/>
              <a:buChar char="○"/>
            </a:pPr>
            <a:r>
              <a:rPr lang="en-US"/>
              <a:t>Team “</a:t>
            </a:r>
            <a:r>
              <a:rPr lang="en-US"/>
              <a:t>spaghetti</a:t>
            </a:r>
            <a:r>
              <a:rPr lang="en-US"/>
              <a:t> dinner” meals prior to KISL Championships and State Meet</a:t>
            </a:r>
            <a:endParaRPr/>
          </a:p>
          <a:p>
            <a:pPr indent="-577850" lvl="0" marL="457200" rtl="0" algn="l">
              <a:spcBef>
                <a:spcPts val="0"/>
              </a:spcBef>
              <a:spcAft>
                <a:spcPts val="0"/>
              </a:spcAft>
              <a:buSzPts val="5500"/>
              <a:buChar char="●"/>
            </a:pPr>
            <a:r>
              <a:rPr lang="en-US"/>
              <a:t>End of the Season Banquet coordinator </a:t>
            </a:r>
            <a:endParaRPr/>
          </a:p>
          <a:p>
            <a:pPr indent="-577850" lvl="0" marL="457200" rtl="0" algn="l">
              <a:spcBef>
                <a:spcPts val="0"/>
              </a:spcBef>
              <a:spcAft>
                <a:spcPts val="0"/>
              </a:spcAft>
              <a:buSzPts val="5500"/>
              <a:buChar char="●"/>
            </a:pPr>
            <a:r>
              <a:rPr lang="en-US"/>
              <a:t>Service Project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33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/>
          <p:nvPr/>
        </p:nvSpPr>
        <p:spPr>
          <a:xfrm>
            <a:off x="771000" y="6988492"/>
            <a:ext cx="22842000" cy="4780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Times New Roman"/>
              <a:buNone/>
            </a:pPr>
            <a:r>
              <a:rPr b="1" i="1" lang="en-US" sz="77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0"/>
              <a:buFont typeface="Times New Roman"/>
              <a:buNone/>
            </a:pPr>
            <a:r>
              <a:rPr b="1" i="0" lang="en-US" sz="57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create and sustain an uncommon culture that attracts students to participate in a transformational athletic experience.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771000" y="1678583"/>
            <a:ext cx="22842000" cy="5273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700"/>
              <a:buFont typeface="Times New Roman"/>
              <a:buNone/>
            </a:pPr>
            <a:r>
              <a:rPr b="1" i="1" lang="en-US" sz="77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MISSION 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700"/>
              <a:buFont typeface="Times New Roman"/>
              <a:buNone/>
            </a:pPr>
            <a:r>
              <a:rPr b="1" i="0" lang="en-US" sz="57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CAK Athletics exists to reach students through sports and teach them how to be young men and women who LOVE others.</a:t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433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"/>
          <p:cNvSpPr txBox="1"/>
          <p:nvPr/>
        </p:nvSpPr>
        <p:spPr>
          <a:xfrm>
            <a:off x="296563" y="6749978"/>
            <a:ext cx="23576692" cy="7847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4752464" y="1384831"/>
            <a:ext cx="14879074" cy="1579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FAF5"/>
              </a:buClr>
              <a:buSzPts val="9600"/>
              <a:buFont typeface="Helvetica Neue"/>
              <a:buNone/>
            </a:pPr>
            <a:r>
              <a:rPr b="1" i="0" lang="en-US" sz="9600" u="sng" cap="none" strike="noStrike">
                <a:solidFill>
                  <a:srgbClr val="CFFAF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IS THE STANDARD</a:t>
            </a:r>
            <a:endParaRPr/>
          </a:p>
        </p:txBody>
      </p:sp>
      <p:sp>
        <p:nvSpPr>
          <p:cNvPr id="95" name="Google Shape;95;p6"/>
          <p:cNvSpPr txBox="1"/>
          <p:nvPr/>
        </p:nvSpPr>
        <p:spPr>
          <a:xfrm>
            <a:off x="577318" y="4190515"/>
            <a:ext cx="15424681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FAF5"/>
              </a:buClr>
              <a:buSzPts val="8000"/>
              <a:buFont typeface="Helvetica Neue"/>
              <a:buNone/>
            </a:pPr>
            <a:r>
              <a:rPr b="1" i="0" lang="en-US" sz="8000" u="none" cap="none" strike="noStrike">
                <a:solidFill>
                  <a:srgbClr val="CFFAF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 = LEAD COURAGEOUSLY</a:t>
            </a:r>
            <a:endParaRPr b="1" i="0" sz="8000" u="none" cap="none" strike="noStrike">
              <a:solidFill>
                <a:srgbClr val="CFFAF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6"/>
          <p:cNvSpPr txBox="1"/>
          <p:nvPr/>
        </p:nvSpPr>
        <p:spPr>
          <a:xfrm>
            <a:off x="1471362" y="9644978"/>
            <a:ext cx="15122730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FAF5"/>
              </a:buClr>
              <a:buSzPts val="8000"/>
              <a:buFont typeface="Helvetica Neue"/>
              <a:buNone/>
            </a:pPr>
            <a:r>
              <a:rPr b="1" i="0" lang="en-US" sz="8000" u="none" cap="none" strike="noStrike">
                <a:solidFill>
                  <a:srgbClr val="CFFAF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 = EMPATHY &amp; EXCELLENCE</a:t>
            </a:r>
            <a:endParaRPr b="1" i="0" sz="8000" u="none" cap="none" strike="noStrike">
              <a:solidFill>
                <a:srgbClr val="CFFAF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6"/>
          <p:cNvSpPr txBox="1"/>
          <p:nvPr/>
        </p:nvSpPr>
        <p:spPr>
          <a:xfrm>
            <a:off x="1471362" y="7813193"/>
            <a:ext cx="11488723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FAF5"/>
              </a:buClr>
              <a:buSzPts val="8000"/>
              <a:buFont typeface="Helvetica Neue"/>
              <a:buNone/>
            </a:pPr>
            <a:r>
              <a:rPr b="1" i="0" lang="en-US" sz="8000" u="none" cap="none" strike="noStrike">
                <a:solidFill>
                  <a:srgbClr val="CFFAF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 = VICTORY MINDSET</a:t>
            </a:r>
            <a:endParaRPr b="1" i="0" sz="8000" u="none" cap="none" strike="noStrike">
              <a:solidFill>
                <a:srgbClr val="CFFAF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1471362" y="5961063"/>
            <a:ext cx="9573133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FAF5"/>
              </a:buClr>
              <a:buSzPts val="8000"/>
              <a:buFont typeface="Helvetica Neue"/>
              <a:buNone/>
            </a:pPr>
            <a:r>
              <a:rPr b="1" i="0" lang="en-US" sz="8000" u="none" cap="none" strike="noStrike">
                <a:solidFill>
                  <a:srgbClr val="CFFAF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 = OTHERS FIRST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7734b8aa1f_0_33"/>
          <p:cNvSpPr txBox="1"/>
          <p:nvPr>
            <p:ph type="title"/>
          </p:nvPr>
        </p:nvSpPr>
        <p:spPr>
          <a:xfrm>
            <a:off x="1206500" y="1045725"/>
            <a:ext cx="21971100" cy="122568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600"/>
              <a:t>All required paperwork must be turned in online prior to the swimmer entering the water:</a:t>
            </a:r>
            <a:endParaRPr b="1" sz="10600"/>
          </a:p>
          <a:p>
            <a:pPr indent="-749653" lvl="0" marL="914400" rtl="0" algn="l">
              <a:spcBef>
                <a:spcPts val="0"/>
              </a:spcBef>
              <a:spcAft>
                <a:spcPts val="0"/>
              </a:spcAft>
              <a:buSzPts val="8206"/>
              <a:buChar char="●"/>
            </a:pPr>
            <a:r>
              <a:rPr lang="en-US" sz="8205"/>
              <a:t>Physical Form</a:t>
            </a:r>
            <a:endParaRPr sz="8205"/>
          </a:p>
          <a:p>
            <a:pPr indent="-749653" lvl="0" marL="914400" rtl="0" algn="l">
              <a:spcBef>
                <a:spcPts val="0"/>
              </a:spcBef>
              <a:spcAft>
                <a:spcPts val="0"/>
              </a:spcAft>
              <a:buSzPts val="8206"/>
              <a:buChar char="●"/>
            </a:pPr>
            <a:r>
              <a:rPr lang="en-US" sz="8205"/>
              <a:t>Consent for Athlete Participation &amp; Medical Care</a:t>
            </a:r>
            <a:endParaRPr sz="8205"/>
          </a:p>
          <a:p>
            <a:pPr indent="-749653" lvl="0" marL="914400" rtl="0" algn="l">
              <a:spcBef>
                <a:spcPts val="0"/>
              </a:spcBef>
              <a:spcAft>
                <a:spcPts val="0"/>
              </a:spcAft>
              <a:buSzPts val="8206"/>
              <a:buChar char="●"/>
            </a:pPr>
            <a:r>
              <a:rPr lang="en-US" sz="8205"/>
              <a:t>Concussion Form</a:t>
            </a:r>
            <a:endParaRPr sz="8205"/>
          </a:p>
          <a:p>
            <a:pPr indent="-749653" lvl="0" marL="914400" rtl="0" algn="l">
              <a:spcBef>
                <a:spcPts val="0"/>
              </a:spcBef>
              <a:spcAft>
                <a:spcPts val="0"/>
              </a:spcAft>
              <a:buSzPts val="8206"/>
              <a:buChar char="●"/>
            </a:pPr>
            <a:r>
              <a:rPr lang="en-US" sz="8205"/>
              <a:t>Cardiac Arrest Form</a:t>
            </a:r>
            <a:endParaRPr sz="8955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6e6cc7cc1f0f2f49_0"/>
          <p:cNvSpPr txBox="1"/>
          <p:nvPr>
            <p:ph type="title"/>
          </p:nvPr>
        </p:nvSpPr>
        <p:spPr>
          <a:xfrm>
            <a:off x="1206450" y="903850"/>
            <a:ext cx="21971100" cy="14331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Practice</a:t>
            </a:r>
            <a:r>
              <a:rPr lang="en-US"/>
              <a:t> </a:t>
            </a:r>
            <a:endParaRPr/>
          </a:p>
        </p:txBody>
      </p:sp>
      <p:sp>
        <p:nvSpPr>
          <p:cNvPr id="109" name="Google Shape;109;g6e6cc7cc1f0f2f49_0"/>
          <p:cNvSpPr txBox="1"/>
          <p:nvPr>
            <p:ph idx="1" type="body"/>
          </p:nvPr>
        </p:nvSpPr>
        <p:spPr>
          <a:xfrm>
            <a:off x="1206498" y="2951503"/>
            <a:ext cx="20579400" cy="8382000"/>
          </a:xfrm>
          <a:prstGeom prst="rect">
            <a:avLst/>
          </a:prstGeom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4500"/>
              </a:spcBef>
              <a:spcAft>
                <a:spcPts val="0"/>
              </a:spcAft>
              <a:buNone/>
            </a:pPr>
            <a:r>
              <a:rPr b="1" lang="en-US" sz="6100">
                <a:solidFill>
                  <a:srgbClr val="FFFFFF"/>
                </a:solidFill>
              </a:rPr>
              <a:t>TBD</a:t>
            </a:r>
            <a:endParaRPr b="1" sz="6100">
              <a:solidFill>
                <a:srgbClr val="FFFFFF"/>
              </a:solidFill>
            </a:endParaRPr>
          </a:p>
          <a:p>
            <a:pPr indent="-622300" lvl="0" marL="457200" rtl="0" algn="l">
              <a:spcBef>
                <a:spcPts val="4500"/>
              </a:spcBef>
              <a:spcAft>
                <a:spcPts val="0"/>
              </a:spcAft>
              <a:buClr>
                <a:srgbClr val="FFFFFF"/>
              </a:buClr>
              <a:buSzPts val="6200"/>
              <a:buChar char="•"/>
            </a:pPr>
            <a:r>
              <a:rPr b="1" lang="en-US" sz="6200">
                <a:solidFill>
                  <a:srgbClr val="FFFFFF"/>
                </a:solidFill>
              </a:rPr>
              <a:t>Allen Jones Aquatic Center or Student Aquatic Center</a:t>
            </a:r>
            <a:endParaRPr b="1" sz="6200">
              <a:solidFill>
                <a:srgbClr val="FFFFFF"/>
              </a:solidFill>
            </a:endParaRPr>
          </a:p>
          <a:p>
            <a:pPr indent="-6223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Char char="•"/>
            </a:pPr>
            <a:r>
              <a:rPr b="1" lang="en-US" sz="6200">
                <a:solidFill>
                  <a:srgbClr val="FFFFFF"/>
                </a:solidFill>
              </a:rPr>
              <a:t>Monday-Thursday</a:t>
            </a:r>
            <a:endParaRPr b="1" sz="6200">
              <a:solidFill>
                <a:srgbClr val="FFFFFF"/>
              </a:solidFill>
            </a:endParaRPr>
          </a:p>
          <a:p>
            <a:pPr indent="-6223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Char char="•"/>
            </a:pPr>
            <a:r>
              <a:rPr b="1" lang="en-US" sz="6200">
                <a:solidFill>
                  <a:srgbClr val="FFFFFF"/>
                </a:solidFill>
              </a:rPr>
              <a:t>Prioritizing Practice</a:t>
            </a:r>
            <a:endParaRPr b="1" sz="6200">
              <a:solidFill>
                <a:srgbClr val="FFFFFF"/>
              </a:solidFill>
            </a:endParaRPr>
          </a:p>
          <a:p>
            <a:pPr indent="-6223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Char char="•"/>
            </a:pPr>
            <a:r>
              <a:rPr b="1" lang="en-US" sz="6200">
                <a:solidFill>
                  <a:srgbClr val="FFFFFF"/>
                </a:solidFill>
              </a:rPr>
              <a:t>Other sports, practices, </a:t>
            </a:r>
            <a:r>
              <a:rPr b="1" lang="en-US" sz="6200">
                <a:solidFill>
                  <a:srgbClr val="FFFFFF"/>
                </a:solidFill>
              </a:rPr>
              <a:t>commitments</a:t>
            </a:r>
            <a:endParaRPr b="1" sz="6200">
              <a:solidFill>
                <a:srgbClr val="FFFFFF"/>
              </a:solidFill>
            </a:endParaRPr>
          </a:p>
          <a:p>
            <a:pPr indent="-6223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Char char="•"/>
            </a:pPr>
            <a:r>
              <a:rPr b="1" lang="en-US" sz="6200">
                <a:solidFill>
                  <a:srgbClr val="FFFFFF"/>
                </a:solidFill>
              </a:rPr>
              <a:t>Academic Requirements </a:t>
            </a:r>
            <a:endParaRPr b="1" sz="6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7734b8aa1f_0_16"/>
          <p:cNvSpPr txBox="1"/>
          <p:nvPr>
            <p:ph type="title"/>
          </p:nvPr>
        </p:nvSpPr>
        <p:spPr>
          <a:xfrm>
            <a:off x="486375" y="4533900"/>
            <a:ext cx="23443800" cy="46482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Meet Your Coaches &amp; Parent Representatives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7734b8aa1f_0_20"/>
          <p:cNvSpPr txBox="1"/>
          <p:nvPr>
            <p:ph type="title"/>
          </p:nvPr>
        </p:nvSpPr>
        <p:spPr>
          <a:xfrm>
            <a:off x="768750" y="1761500"/>
            <a:ext cx="21971100" cy="111519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Bailey Manifold (Head Coach)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(865)320-5900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u="sng">
                <a:solidFill>
                  <a:schemeClr val="hlink"/>
                </a:solidFill>
                <a:hlinkClick r:id="rId3"/>
              </a:rPr>
              <a:t>baileymanifold1@gmail.com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Text me anytime, please give me at least 24 hours to respond to texts and emails. Call after 5PM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7734b8aa1f_0_24"/>
          <p:cNvSpPr txBox="1"/>
          <p:nvPr>
            <p:ph type="title"/>
          </p:nvPr>
        </p:nvSpPr>
        <p:spPr>
          <a:xfrm>
            <a:off x="987600" y="1518325"/>
            <a:ext cx="21971100" cy="83553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Thomas Horne (Technique Coach)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(865)850-1550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trhorne33@gmail.com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734b8aa1f_0_28"/>
          <p:cNvSpPr txBox="1"/>
          <p:nvPr>
            <p:ph type="title"/>
          </p:nvPr>
        </p:nvSpPr>
        <p:spPr>
          <a:xfrm>
            <a:off x="340475" y="948450"/>
            <a:ext cx="23735400" cy="82338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0"/>
              <a:t>Leah Berry (HS Parent Representative)</a:t>
            </a:r>
            <a:endParaRPr b="1" sz="11500"/>
          </a:p>
          <a:p>
            <a:pPr indent="-838200" lvl="0" marL="457200" rtl="0" algn="l">
              <a:spcBef>
                <a:spcPts val="0"/>
              </a:spcBef>
              <a:spcAft>
                <a:spcPts val="0"/>
              </a:spcAft>
              <a:buSzPts val="9600"/>
              <a:buChar char="-"/>
            </a:pPr>
            <a:r>
              <a:rPr lang="en-US" sz="9600"/>
              <a:t>In need of assistant this year to prepare for 2025-2026 season</a:t>
            </a:r>
            <a:endParaRPr sz="9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